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0" r:id="rId4"/>
    <p:sldId id="262" r:id="rId5"/>
    <p:sldId id="264" r:id="rId6"/>
    <p:sldId id="265" r:id="rId7"/>
    <p:sldId id="298" r:id="rId8"/>
    <p:sldId id="299" r:id="rId9"/>
    <p:sldId id="302" r:id="rId10"/>
    <p:sldId id="267" r:id="rId11"/>
    <p:sldId id="268" r:id="rId12"/>
    <p:sldId id="290" r:id="rId13"/>
    <p:sldId id="269" r:id="rId14"/>
    <p:sldId id="291" r:id="rId15"/>
    <p:sldId id="259" r:id="rId16"/>
    <p:sldId id="288" r:id="rId17"/>
    <p:sldId id="289" r:id="rId18"/>
    <p:sldId id="292" r:id="rId19"/>
    <p:sldId id="295" r:id="rId20"/>
    <p:sldId id="270" r:id="rId21"/>
    <p:sldId id="293" r:id="rId22"/>
    <p:sldId id="276" r:id="rId23"/>
    <p:sldId id="277" r:id="rId24"/>
    <p:sldId id="272" r:id="rId25"/>
    <p:sldId id="284" r:id="rId26"/>
    <p:sldId id="271" r:id="rId27"/>
    <p:sldId id="300" r:id="rId28"/>
    <p:sldId id="278" r:id="rId29"/>
    <p:sldId id="301" r:id="rId30"/>
    <p:sldId id="266" r:id="rId31"/>
    <p:sldId id="280" r:id="rId32"/>
    <p:sldId id="303" r:id="rId33"/>
    <p:sldId id="279" r:id="rId34"/>
    <p:sldId id="273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alewijn, Hylke" initials="WH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29"/>
    <a:srgbClr val="5DA9DD"/>
    <a:srgbClr val="4267B2"/>
    <a:srgbClr val="FEF3D4"/>
    <a:srgbClr val="F8E08E"/>
    <a:srgbClr val="E8303B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68232" autoAdjust="0"/>
  </p:normalViewPr>
  <p:slideViewPr>
    <p:cSldViewPr snapToGrid="0" snapToObjects="1">
      <p:cViewPr varScale="1">
        <p:scale>
          <a:sx n="51" d="100"/>
          <a:sy n="51" d="100"/>
        </p:scale>
        <p:origin x="16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FE9A-C77A-45A7-BDCE-EA5EB9253BE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7FE3-0D59-42AE-AB14-E37CF821F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2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57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9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86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90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8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7FE3-0D59-42AE-AB14-E37CF821F5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4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dysseytrial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192C9-56F0-45E7-9286-7238239F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Methods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7AB21-2E7A-43E5-A2EB-82028C9B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1582400" cy="44300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Steady-state 24h PK curves were constructed after DTG DT given for ≥7 days</a:t>
            </a:r>
          </a:p>
          <a:p>
            <a:pPr>
              <a:lnSpc>
                <a:spcPct val="110000"/>
              </a:lnSpc>
            </a:pPr>
            <a:r>
              <a:rPr lang="en-US" dirty="0"/>
              <a:t>Taking DTG with food increases absorption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742950" indent="-742950"/>
            <a:r>
              <a:rPr lang="en-GB" u="sng" dirty="0"/>
              <a:t>Quantification method</a:t>
            </a:r>
            <a:r>
              <a:rPr lang="en-GB" dirty="0"/>
              <a:t>: 	</a:t>
            </a:r>
            <a:r>
              <a:rPr lang="en-GB" dirty="0" smtClean="0"/>
              <a:t>	Liquid </a:t>
            </a:r>
            <a:r>
              <a:rPr lang="en-GB" dirty="0"/>
              <a:t>Chromatography-Mass spectrometry</a:t>
            </a:r>
          </a:p>
          <a:p>
            <a:pPr marL="742950" indent="-742950"/>
            <a:r>
              <a:rPr lang="en-GB" u="sng" dirty="0"/>
              <a:t>PK analysis</a:t>
            </a:r>
            <a:r>
              <a:rPr lang="en-GB" dirty="0"/>
              <a:t>: 				</a:t>
            </a:r>
            <a:r>
              <a:rPr lang="en-GB" dirty="0" smtClean="0"/>
              <a:t>	Non-compartmental </a:t>
            </a:r>
            <a:r>
              <a:rPr lang="en-GB" dirty="0"/>
              <a:t>analysis (</a:t>
            </a:r>
            <a:r>
              <a:rPr lang="en-GB" dirty="0" err="1"/>
              <a:t>WinNonLin</a:t>
            </a:r>
            <a:r>
              <a:rPr lang="en-GB" dirty="0"/>
              <a:t>)</a:t>
            </a:r>
          </a:p>
          <a:p>
            <a:pPr marL="742950" indent="-742950"/>
            <a:r>
              <a:rPr lang="en-GB" u="sng" dirty="0"/>
              <a:t>PK-sampling</a:t>
            </a:r>
            <a:r>
              <a:rPr lang="en-GB" dirty="0"/>
              <a:t>: 			</a:t>
            </a:r>
            <a:r>
              <a:rPr lang="en-GB" dirty="0" smtClean="0"/>
              <a:t>	Samples </a:t>
            </a:r>
            <a:r>
              <a:rPr lang="en-GB" dirty="0"/>
              <a:t>taken at t=0 (prior to DTG dose), t= 1, 2, 3, 4, 									6 and 24h</a:t>
            </a:r>
          </a:p>
          <a:p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04535FC-F5D7-4366-B69D-7E54B63EA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3974"/>
              </p:ext>
            </p:extLst>
          </p:nvPr>
        </p:nvGraphicFramePr>
        <p:xfrm>
          <a:off x="257175" y="2439182"/>
          <a:ext cx="11658600" cy="1737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10819">
                  <a:extLst>
                    <a:ext uri="{9D8B030D-6E8A-4147-A177-3AD203B41FA5}">
                      <a16:colId xmlns:a16="http://schemas.microsoft.com/office/drawing/2014/main" val="64933689"/>
                    </a:ext>
                  </a:extLst>
                </a:gridCol>
                <a:gridCol w="5747781">
                  <a:extLst>
                    <a:ext uri="{9D8B030D-6E8A-4147-A177-3AD203B41FA5}">
                      <a16:colId xmlns:a16="http://schemas.microsoft.com/office/drawing/2014/main" val="4236007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Fasting &lt;10kg</a:t>
                      </a:r>
                    </a:p>
                  </a:txBody>
                  <a:tcPr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Fasting ≥10kg</a:t>
                      </a: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825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2-hr fast pre- and 1-hr post</a:t>
                      </a:r>
                      <a:r>
                        <a:rPr lang="en-US" sz="2400" baseline="0" noProof="0" dirty="0"/>
                        <a:t> </a:t>
                      </a:r>
                      <a:r>
                        <a:rPr lang="en-US" sz="2400" noProof="0" dirty="0"/>
                        <a:t>dose preferred but not obligatory*</a:t>
                      </a:r>
                    </a:p>
                  </a:txBody>
                  <a:tcPr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Overnight fast (preferred) or minimum 3 </a:t>
                      </a:r>
                      <a:r>
                        <a:rPr lang="en-US" sz="2400" noProof="0" dirty="0" err="1"/>
                        <a:t>hrs</a:t>
                      </a:r>
                      <a:r>
                        <a:rPr lang="en-US" sz="2400" noProof="0" dirty="0"/>
                        <a:t> fasted pre-dose</a:t>
                      </a: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0413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*</a:t>
                      </a:r>
                      <a:r>
                        <a:rPr lang="en-US" sz="2000" noProof="0" dirty="0"/>
                        <a:t>All but one child was able to fast successfully</a:t>
                      </a:r>
                      <a:endParaRPr lang="en-US" sz="2400" noProof="0" dirty="0"/>
                    </a:p>
                  </a:txBody>
                  <a:tcPr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3465639"/>
                  </a:ext>
                </a:extLst>
              </a:tr>
            </a:tbl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94CBC1A7-4043-4112-AF17-DA2CE0DEA4A7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542AF1C-A9B6-4DAA-9541-A2BE0AC76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EF45F242-3029-475C-9AB1-BB5E3EC0A5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2B5AE0E4-92F0-48FB-AF95-EE00D43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03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C8B57-CC45-4C0A-AB77-BCD51907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Results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D4B1C-8351-46DF-8199-261AD53D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61175"/>
            <a:ext cx="10105750" cy="23768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41 black-African children from Uganda, Zimbabwe and South Africa</a:t>
            </a:r>
          </a:p>
          <a:p>
            <a:pPr lvl="1"/>
            <a:r>
              <a:rPr lang="en-US" sz="2600" dirty="0"/>
              <a:t>Uganda: JCRC </a:t>
            </a:r>
            <a:r>
              <a:rPr lang="en-US" sz="2600" dirty="0" err="1"/>
              <a:t>Lubowa</a:t>
            </a:r>
            <a:r>
              <a:rPr lang="en-US" sz="2600" dirty="0"/>
              <a:t>, JCRC Mbarara, Baylor</a:t>
            </a:r>
          </a:p>
          <a:p>
            <a:pPr lvl="1"/>
            <a:r>
              <a:rPr lang="en-US" sz="2600" dirty="0"/>
              <a:t>Zimbabwe: UZCRC</a:t>
            </a:r>
          </a:p>
          <a:p>
            <a:pPr lvl="1"/>
            <a:r>
              <a:rPr lang="en-US" sz="2600" dirty="0"/>
              <a:t>South Africa: Soweto, Klerksdorp-</a:t>
            </a:r>
            <a:r>
              <a:rPr lang="en-US" sz="2600" dirty="0" err="1"/>
              <a:t>Tshepong</a:t>
            </a:r>
            <a:r>
              <a:rPr lang="en-US" sz="2600" dirty="0"/>
              <a:t> Hospital Complex </a:t>
            </a:r>
          </a:p>
          <a:p>
            <a:r>
              <a:rPr lang="en-US" dirty="0">
                <a:solidFill>
                  <a:srgbClr val="FF0000"/>
                </a:solidFill>
              </a:rPr>
              <a:t>34</a:t>
            </a:r>
            <a:r>
              <a:rPr lang="en-US" dirty="0"/>
              <a:t> children had evaluable PK curves </a:t>
            </a:r>
          </a:p>
          <a:p>
            <a:r>
              <a:rPr lang="en-US" dirty="0"/>
              <a:t>7 were not evaluable due to non-adherence (3), incorrect dose (1), not fasted (1), previous dose not taken within dosing window (1), prohibited comedication (1)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9AA519C8-78EB-43BE-BB73-FC48A110E20F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813640C-2758-4340-9755-49BE3C5B4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056FDCAB-BC32-4D57-839B-7CD7AECD9E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 dirty="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25F2CEF8-040B-49EA-99A5-3EEB13DB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92501B1-D0A9-4B58-B9A3-B7FA733A2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92833"/>
              </p:ext>
            </p:extLst>
          </p:nvPr>
        </p:nvGraphicFramePr>
        <p:xfrm>
          <a:off x="2019055" y="3938012"/>
          <a:ext cx="8153890" cy="215392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25152">
                  <a:extLst>
                    <a:ext uri="{9D8B030D-6E8A-4147-A177-3AD203B41FA5}">
                      <a16:colId xmlns:a16="http://schemas.microsoft.com/office/drawing/2014/main" val="1334217784"/>
                    </a:ext>
                  </a:extLst>
                </a:gridCol>
                <a:gridCol w="989975">
                  <a:extLst>
                    <a:ext uri="{9D8B030D-6E8A-4147-A177-3AD203B41FA5}">
                      <a16:colId xmlns:a16="http://schemas.microsoft.com/office/drawing/2014/main" val="1120302402"/>
                    </a:ext>
                  </a:extLst>
                </a:gridCol>
                <a:gridCol w="2000575">
                  <a:extLst>
                    <a:ext uri="{9D8B030D-6E8A-4147-A177-3AD203B41FA5}">
                      <a16:colId xmlns:a16="http://schemas.microsoft.com/office/drawing/2014/main" val="61326771"/>
                    </a:ext>
                  </a:extLst>
                </a:gridCol>
                <a:gridCol w="2276943">
                  <a:extLst>
                    <a:ext uri="{9D8B030D-6E8A-4147-A177-3AD203B41FA5}">
                      <a16:colId xmlns:a16="http://schemas.microsoft.com/office/drawing/2014/main" val="2166283865"/>
                    </a:ext>
                  </a:extLst>
                </a:gridCol>
                <a:gridCol w="1461245">
                  <a:extLst>
                    <a:ext uri="{9D8B030D-6E8A-4147-A177-3AD203B41FA5}">
                      <a16:colId xmlns:a16="http://schemas.microsoft.com/office/drawing/2014/main" val="1055860544"/>
                    </a:ext>
                  </a:extLst>
                </a:gridCol>
              </a:tblGrid>
              <a:tr h="32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Weight</a:t>
                      </a:r>
                      <a:r>
                        <a:rPr lang="nl-NL" sz="1800" dirty="0">
                          <a:effectLst/>
                        </a:rPr>
                        <a:t> band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Median</a:t>
                      </a:r>
                      <a:r>
                        <a:rPr lang="nl-NL" sz="1800" dirty="0">
                          <a:effectLst/>
                        </a:rPr>
                        <a:t> (IQR) </a:t>
                      </a:r>
                      <a:r>
                        <a:rPr lang="nl-NL" sz="1800" dirty="0" err="1">
                          <a:effectLst/>
                        </a:rPr>
                        <a:t>age</a:t>
                      </a:r>
                      <a:endParaRPr lang="nl-NL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(y)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Median</a:t>
                      </a:r>
                      <a:r>
                        <a:rPr lang="nl-NL" sz="1800" dirty="0">
                          <a:effectLst/>
                        </a:rPr>
                        <a:t> (IQR) </a:t>
                      </a:r>
                      <a:r>
                        <a:rPr lang="nl-NL" sz="1800" dirty="0" err="1">
                          <a:effectLst/>
                        </a:rPr>
                        <a:t>weight</a:t>
                      </a:r>
                      <a:endParaRPr lang="nl-NL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(kg)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n/N (%) male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050964925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6-&lt;10kg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 (0.9-2.0)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8.4 (7.0-9.0)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3/11 (27%)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24382929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10-&lt;14kg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2.4 (2.0-3.3)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11.2 (10.3-12.0)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3/10 (30%)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82642530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14-&lt;20kg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 (5.2-6.8)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18.0 (15.9-18.5)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7/13 (54%)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632082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(2.0-5.6)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11.5 (9.0-17.0)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13/34 (38%)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0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89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42179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 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3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09845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 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1F84BBA5-4ED7-4823-BFD0-AD9EA9D6E441}"/>
              </a:ext>
            </a:extLst>
          </p:cNvPr>
          <p:cNvSpPr/>
          <p:nvPr/>
        </p:nvSpPr>
        <p:spPr>
          <a:xfrm>
            <a:off x="7022237" y="3946051"/>
            <a:ext cx="1447060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C9B15F-A882-40BE-9A58-46998040B8DC}"/>
              </a:ext>
            </a:extLst>
          </p:cNvPr>
          <p:cNvSpPr/>
          <p:nvPr/>
        </p:nvSpPr>
        <p:spPr>
          <a:xfrm>
            <a:off x="5415379" y="3929774"/>
            <a:ext cx="1447060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0230AA-B2A2-42CB-B0B0-1197BD98B5A4}"/>
              </a:ext>
            </a:extLst>
          </p:cNvPr>
          <p:cNvSpPr/>
          <p:nvPr/>
        </p:nvSpPr>
        <p:spPr>
          <a:xfrm>
            <a:off x="8629095" y="3946050"/>
            <a:ext cx="994299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37038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 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C9B15F-A882-40BE-9A58-46998040B8DC}"/>
              </a:ext>
            </a:extLst>
          </p:cNvPr>
          <p:cNvSpPr/>
          <p:nvPr/>
        </p:nvSpPr>
        <p:spPr>
          <a:xfrm>
            <a:off x="3781888" y="3946050"/>
            <a:ext cx="1447060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0230AA-B2A2-42CB-B0B0-1197BD98B5A4}"/>
              </a:ext>
            </a:extLst>
          </p:cNvPr>
          <p:cNvSpPr/>
          <p:nvPr/>
        </p:nvSpPr>
        <p:spPr>
          <a:xfrm>
            <a:off x="8629095" y="3946050"/>
            <a:ext cx="994299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-3788"/>
            <a:ext cx="11064273" cy="1143000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baseline="-25000" dirty="0"/>
              <a:t>trough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79135" y="961639"/>
            <a:ext cx="2918247" cy="4654070"/>
          </a:xfrm>
        </p:spPr>
        <p:txBody>
          <a:bodyPr>
            <a:norm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ABE5D4-DF66-4102-9BDD-F4EA93471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27436"/>
              </p:ext>
            </p:extLst>
          </p:nvPr>
        </p:nvGraphicFramePr>
        <p:xfrm>
          <a:off x="2940050" y="612775"/>
          <a:ext cx="9082088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Prism 5" r:id="rId4" imgW="8280000" imgH="5155560" progId="">
                  <p:embed/>
                </p:oleObj>
              </mc:Choice>
              <mc:Fallback>
                <p:oleObj name="Prism 5" r:id="rId4" imgW="8280000" imgH="515556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612775"/>
                        <a:ext cx="9082088" cy="565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B32BC010-F604-44AE-8641-E850CB975063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C4201B7-974D-41D0-A643-1770F63B1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4">
              <a:extLst>
                <a:ext uri="{FF2B5EF4-FFF2-40B4-BE49-F238E27FC236}">
                  <a16:creationId xmlns:a16="http://schemas.microsoft.com/office/drawing/2014/main" id="{6C729014-332E-4CB5-9649-5EE22E9A80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469D6CD-28A0-45B2-8080-B4435F7E3393}"/>
              </a:ext>
            </a:extLst>
          </p:cNvPr>
          <p:cNvSpPr/>
          <p:nvPr/>
        </p:nvSpPr>
        <p:spPr>
          <a:xfrm>
            <a:off x="447600" y="827792"/>
            <a:ext cx="2781315" cy="47879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4/11 (36%) had C</a:t>
            </a:r>
            <a:r>
              <a:rPr lang="en-GB" sz="2000" baseline="-25000" dirty="0"/>
              <a:t>trough</a:t>
            </a:r>
            <a:r>
              <a:rPr lang="en-GB" sz="2000" dirty="0"/>
              <a:t> values below EC</a:t>
            </a:r>
            <a:r>
              <a:rPr lang="en-GB" sz="2000" baseline="-25000" dirty="0"/>
              <a:t>90 </a:t>
            </a:r>
            <a:r>
              <a:rPr lang="en-GB" sz="2000" dirty="0"/>
              <a:t>(0.32 mg/L)</a:t>
            </a:r>
          </a:p>
          <a:p>
            <a:endParaRPr lang="en-GB" sz="1600" dirty="0"/>
          </a:p>
          <a:p>
            <a:r>
              <a:rPr lang="en-GB" sz="2000" dirty="0"/>
              <a:t>All C</a:t>
            </a:r>
            <a:r>
              <a:rPr lang="en-GB" sz="2000" baseline="-25000" dirty="0"/>
              <a:t>trough</a:t>
            </a:r>
            <a:r>
              <a:rPr lang="en-GB" sz="2000" dirty="0"/>
              <a:t> values remained above IC</a:t>
            </a:r>
            <a:r>
              <a:rPr lang="en-GB" sz="2000" baseline="-25000" dirty="0"/>
              <a:t>90</a:t>
            </a:r>
            <a:r>
              <a:rPr lang="en-GB" sz="2000" dirty="0"/>
              <a:t> (0.06 mg/L)</a:t>
            </a:r>
          </a:p>
          <a:p>
            <a:pPr algn="ctr"/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8063E0-8EBC-4215-9582-FF5A55568D56}"/>
              </a:ext>
            </a:extLst>
          </p:cNvPr>
          <p:cNvSpPr txBox="1"/>
          <p:nvPr/>
        </p:nvSpPr>
        <p:spPr>
          <a:xfrm>
            <a:off x="665017" y="1043709"/>
            <a:ext cx="227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EF4129"/>
                </a:solidFill>
              </a:rPr>
              <a:t>C</a:t>
            </a:r>
            <a:r>
              <a:rPr lang="nl-NL" sz="2400" baseline="-25000" dirty="0">
                <a:solidFill>
                  <a:srgbClr val="EF4129"/>
                </a:solidFill>
              </a:rPr>
              <a:t>trough</a:t>
            </a:r>
            <a:r>
              <a:rPr lang="nl-NL" sz="2400" dirty="0">
                <a:solidFill>
                  <a:srgbClr val="EF4129"/>
                </a:solidFill>
              </a:rPr>
              <a:t> 6 </a:t>
            </a:r>
            <a:r>
              <a:rPr lang="nl-NL" sz="2400" dirty="0" err="1">
                <a:solidFill>
                  <a:srgbClr val="EF4129"/>
                </a:solidFill>
              </a:rPr>
              <a:t>to</a:t>
            </a:r>
            <a:r>
              <a:rPr lang="nl-NL" sz="2400" dirty="0">
                <a:solidFill>
                  <a:srgbClr val="EF4129"/>
                </a:solidFill>
              </a:rPr>
              <a:t> &lt;10kg</a:t>
            </a:r>
            <a:endParaRPr lang="en-US" sz="2400" dirty="0">
              <a:solidFill>
                <a:srgbClr val="EF4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-3788"/>
            <a:ext cx="11064273" cy="1143000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baseline="-25000" dirty="0"/>
              <a:t>trough</a:t>
            </a:r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ABE5D4-DF66-4102-9BDD-F4EA93471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17767"/>
              </p:ext>
            </p:extLst>
          </p:nvPr>
        </p:nvGraphicFramePr>
        <p:xfrm>
          <a:off x="2940050" y="620713"/>
          <a:ext cx="9094788" cy="563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Prism 5" r:id="rId4" imgW="8280000" imgH="5155560" progId="">
                  <p:embed/>
                </p:oleObj>
              </mc:Choice>
              <mc:Fallback>
                <p:oleObj name="Prism 5" r:id="rId4" imgW="8280000" imgH="515556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620713"/>
                        <a:ext cx="9094788" cy="563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B32BC010-F604-44AE-8641-E850CB975063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C4201B7-974D-41D0-A643-1770F63B1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4">
              <a:extLst>
                <a:ext uri="{FF2B5EF4-FFF2-40B4-BE49-F238E27FC236}">
                  <a16:creationId xmlns:a16="http://schemas.microsoft.com/office/drawing/2014/main" id="{6C729014-332E-4CB5-9649-5EE22E9A80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58B033B-101F-435E-9E51-50F600AFA301}"/>
              </a:ext>
            </a:extLst>
          </p:cNvPr>
          <p:cNvSpPr/>
          <p:nvPr/>
        </p:nvSpPr>
        <p:spPr>
          <a:xfrm>
            <a:off x="447599" y="821560"/>
            <a:ext cx="2781315" cy="47879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400" dirty="0"/>
          </a:p>
          <a:p>
            <a:r>
              <a:rPr lang="en-GB" sz="2400" dirty="0"/>
              <a:t>Geometric Mean C</a:t>
            </a:r>
            <a:r>
              <a:rPr lang="en-GB" sz="2400" baseline="-25000" dirty="0"/>
              <a:t>trough</a:t>
            </a:r>
            <a:r>
              <a:rPr lang="en-GB" sz="2400" dirty="0"/>
              <a:t> similar to adults</a:t>
            </a:r>
          </a:p>
          <a:p>
            <a:endParaRPr lang="en-GB" sz="2400" dirty="0"/>
          </a:p>
          <a:p>
            <a:pPr algn="ctr"/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7B7B80-7EFC-4D38-8AD0-74E92DD7F7A8}"/>
              </a:ext>
            </a:extLst>
          </p:cNvPr>
          <p:cNvSpPr txBox="1"/>
          <p:nvPr/>
        </p:nvSpPr>
        <p:spPr>
          <a:xfrm>
            <a:off x="665017" y="1043709"/>
            <a:ext cx="243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EF4129"/>
                </a:solidFill>
              </a:rPr>
              <a:t>C</a:t>
            </a:r>
            <a:r>
              <a:rPr lang="nl-NL" sz="2400" baseline="-25000" dirty="0">
                <a:solidFill>
                  <a:srgbClr val="EF4129"/>
                </a:solidFill>
              </a:rPr>
              <a:t>trough</a:t>
            </a:r>
            <a:r>
              <a:rPr lang="nl-NL" sz="2400" dirty="0">
                <a:solidFill>
                  <a:srgbClr val="EF4129"/>
                </a:solidFill>
              </a:rPr>
              <a:t> 10 </a:t>
            </a:r>
            <a:r>
              <a:rPr lang="nl-NL" sz="2400" dirty="0" err="1">
                <a:solidFill>
                  <a:srgbClr val="EF4129"/>
                </a:solidFill>
              </a:rPr>
              <a:t>to</a:t>
            </a:r>
            <a:r>
              <a:rPr lang="nl-NL" sz="2400" dirty="0">
                <a:solidFill>
                  <a:srgbClr val="EF4129"/>
                </a:solidFill>
              </a:rPr>
              <a:t> &lt;14kg</a:t>
            </a:r>
            <a:endParaRPr lang="en-US" sz="2400" dirty="0">
              <a:solidFill>
                <a:srgbClr val="EF4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1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-3788"/>
            <a:ext cx="11064273" cy="1143000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baseline="-25000" dirty="0"/>
              <a:t>trough</a:t>
            </a:r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ABE5D4-DF66-4102-9BDD-F4EA93471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68888"/>
              </p:ext>
            </p:extLst>
          </p:nvPr>
        </p:nvGraphicFramePr>
        <p:xfrm>
          <a:off x="2940050" y="615950"/>
          <a:ext cx="9091613" cy="56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Prism 5" r:id="rId4" imgW="8280000" imgH="5155560" progId="">
                  <p:embed/>
                </p:oleObj>
              </mc:Choice>
              <mc:Fallback>
                <p:oleObj name="Prism 5" r:id="rId4" imgW="8280000" imgH="515556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615950"/>
                        <a:ext cx="9091613" cy="565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B32BC010-F604-44AE-8641-E850CB975063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C4201B7-974D-41D0-A643-1770F63B1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4">
              <a:extLst>
                <a:ext uri="{FF2B5EF4-FFF2-40B4-BE49-F238E27FC236}">
                  <a16:creationId xmlns:a16="http://schemas.microsoft.com/office/drawing/2014/main" id="{6C729014-332E-4CB5-9649-5EE22E9A80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D1DA56D-2F7D-4618-B080-951C8B56EC7B}"/>
              </a:ext>
            </a:extLst>
          </p:cNvPr>
          <p:cNvSpPr/>
          <p:nvPr/>
        </p:nvSpPr>
        <p:spPr>
          <a:xfrm>
            <a:off x="447599" y="821560"/>
            <a:ext cx="2781315" cy="47879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Geometric Mean C</a:t>
            </a:r>
            <a:r>
              <a:rPr lang="en-GB" sz="2400" baseline="-25000" dirty="0"/>
              <a:t>trough</a:t>
            </a:r>
            <a:r>
              <a:rPr lang="en-GB" sz="2400" dirty="0"/>
              <a:t> similar to adults</a:t>
            </a:r>
          </a:p>
          <a:p>
            <a:pPr algn="ctr"/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D820AEE-56C1-4E4D-9BF6-259375A07E8C}"/>
              </a:ext>
            </a:extLst>
          </p:cNvPr>
          <p:cNvSpPr txBox="1"/>
          <p:nvPr/>
        </p:nvSpPr>
        <p:spPr>
          <a:xfrm>
            <a:off x="665017" y="1043709"/>
            <a:ext cx="241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EF4129"/>
                </a:solidFill>
              </a:rPr>
              <a:t>C</a:t>
            </a:r>
            <a:r>
              <a:rPr lang="nl-NL" sz="2400" baseline="-25000" dirty="0">
                <a:solidFill>
                  <a:srgbClr val="EF4129"/>
                </a:solidFill>
              </a:rPr>
              <a:t>trough</a:t>
            </a:r>
            <a:r>
              <a:rPr lang="nl-NL" sz="2400" dirty="0">
                <a:solidFill>
                  <a:srgbClr val="EF4129"/>
                </a:solidFill>
              </a:rPr>
              <a:t> 14 </a:t>
            </a:r>
            <a:r>
              <a:rPr lang="nl-NL" sz="2400" dirty="0" err="1">
                <a:solidFill>
                  <a:srgbClr val="EF4129"/>
                </a:solidFill>
              </a:rPr>
              <a:t>to</a:t>
            </a:r>
            <a:r>
              <a:rPr lang="nl-NL" sz="2400" dirty="0">
                <a:solidFill>
                  <a:srgbClr val="EF4129"/>
                </a:solidFill>
              </a:rPr>
              <a:t> &lt;20kg</a:t>
            </a:r>
            <a:endParaRPr lang="en-US" sz="2400" dirty="0">
              <a:solidFill>
                <a:srgbClr val="EF4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75466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 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C9B15F-A882-40BE-9A58-46998040B8DC}"/>
              </a:ext>
            </a:extLst>
          </p:cNvPr>
          <p:cNvSpPr/>
          <p:nvPr/>
        </p:nvSpPr>
        <p:spPr>
          <a:xfrm>
            <a:off x="3710866" y="4778837"/>
            <a:ext cx="1509204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0230AA-B2A2-42CB-B0B0-1197BD98B5A4}"/>
              </a:ext>
            </a:extLst>
          </p:cNvPr>
          <p:cNvSpPr/>
          <p:nvPr/>
        </p:nvSpPr>
        <p:spPr>
          <a:xfrm>
            <a:off x="9845335" y="4778837"/>
            <a:ext cx="1686757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80988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C9B15F-A882-40BE-9A58-46998040B8DC}"/>
              </a:ext>
            </a:extLst>
          </p:cNvPr>
          <p:cNvSpPr/>
          <p:nvPr/>
        </p:nvSpPr>
        <p:spPr>
          <a:xfrm>
            <a:off x="5406500" y="4769960"/>
            <a:ext cx="1447061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0230AA-B2A2-42CB-B0B0-1197BD98B5A4}"/>
              </a:ext>
            </a:extLst>
          </p:cNvPr>
          <p:cNvSpPr/>
          <p:nvPr/>
        </p:nvSpPr>
        <p:spPr>
          <a:xfrm>
            <a:off x="9845335" y="4778837"/>
            <a:ext cx="1686757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0FB198A-FB13-47A2-B844-318AC42E71E6}"/>
              </a:ext>
            </a:extLst>
          </p:cNvPr>
          <p:cNvSpPr/>
          <p:nvPr/>
        </p:nvSpPr>
        <p:spPr>
          <a:xfrm>
            <a:off x="7032593" y="4780317"/>
            <a:ext cx="1447061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249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Pharmacokinetics of dolutegravir 5mg dispersible tablets in children weighing 6 to &lt;20kg dosed using WHO weight bands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945" y="3331512"/>
            <a:ext cx="7850909" cy="935688"/>
          </a:xfrm>
        </p:spPr>
        <p:txBody>
          <a:bodyPr>
            <a:normAutofit fontScale="55000" lnSpcReduction="20000"/>
          </a:bodyPr>
          <a:lstStyle/>
          <a:p>
            <a:r>
              <a:rPr lang="en-GB" u="sng" dirty="0"/>
              <a:t>H. Waalewijn</a:t>
            </a:r>
            <a:r>
              <a:rPr lang="en-GB" dirty="0"/>
              <a:t>, P.D.J. Bollen, C. Moore, A. </a:t>
            </a:r>
            <a:r>
              <a:rPr lang="en-GB" dirty="0" err="1"/>
              <a:t>Kekitiinwa</a:t>
            </a:r>
            <a:r>
              <a:rPr lang="en-GB" dirty="0"/>
              <a:t>, P. </a:t>
            </a:r>
            <a:r>
              <a:rPr lang="en-GB" dirty="0" err="1"/>
              <a:t>Amuge</a:t>
            </a:r>
            <a:r>
              <a:rPr lang="en-GB" dirty="0"/>
              <a:t>, H. Mujuru, E. Chidziva, V. Musiime, E. </a:t>
            </a:r>
            <a:r>
              <a:rPr lang="en-GB" dirty="0" err="1"/>
              <a:t>Kaudha</a:t>
            </a:r>
            <a:r>
              <a:rPr lang="en-GB" dirty="0"/>
              <a:t>, A. Lugemwa, S. Makumbi, A. Violari, E. </a:t>
            </a:r>
            <a:r>
              <a:rPr lang="en-GB" dirty="0" err="1"/>
              <a:t>Variava</a:t>
            </a:r>
            <a:r>
              <a:rPr lang="en-GB" dirty="0"/>
              <a:t>, S. Ali, C. Giaquinto, P. Rojo, A. Colbers, D.M. Gibb, D. Ford, A. Turkova, D. Burger, and the ODYSSEY trial team</a:t>
            </a:r>
            <a:r>
              <a:rPr lang="en-US" u="sng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75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TwitterHandle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CEA30E-579D-4293-88CC-888ADD3D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286" y="4081440"/>
            <a:ext cx="6293427" cy="20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E1F66D0D-099F-4631-A2EC-5A7F66A41AD0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551FECE-03DC-45F6-AE0B-B5C701045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WordArt 4">
              <a:extLst>
                <a:ext uri="{FF2B5EF4-FFF2-40B4-BE49-F238E27FC236}">
                  <a16:creationId xmlns:a16="http://schemas.microsoft.com/office/drawing/2014/main" id="{DE841925-7166-416B-8590-FFA0B18497A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E8888EF1-9B37-4C3D-AFB4-CB54F1B5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BF839-4A6C-49AB-BAB2-A67784CC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3" y="0"/>
            <a:ext cx="11064273" cy="1143000"/>
          </a:xfrm>
        </p:spPr>
        <p:txBody>
          <a:bodyPr/>
          <a:lstStyle/>
          <a:p>
            <a:r>
              <a:rPr lang="en-GB" dirty="0" err="1"/>
              <a:t>C</a:t>
            </a:r>
            <a:r>
              <a:rPr lang="en-GB" baseline="-25000" dirty="0" err="1"/>
              <a:t>max</a:t>
            </a:r>
            <a:r>
              <a:rPr lang="en-GB" baseline="-25000" dirty="0"/>
              <a:t> 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7BB6C1-0362-42D7-845D-9D7C14232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7496"/>
              </p:ext>
            </p:extLst>
          </p:nvPr>
        </p:nvGraphicFramePr>
        <p:xfrm>
          <a:off x="984107" y="739015"/>
          <a:ext cx="10223783" cy="5519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Prism 5" r:id="rId4" imgW="9038880" imgH="4879800" progId="">
                  <p:embed/>
                </p:oleObj>
              </mc:Choice>
              <mc:Fallback>
                <p:oleObj name="Prism 5" r:id="rId4" imgW="9038880" imgH="487980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07" y="739015"/>
                        <a:ext cx="10223783" cy="5519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F1FD3A34-A518-456B-AA51-F02F3DF05E4F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7619AF6D-30E5-42AD-8619-04DBF3752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4">
              <a:extLst>
                <a:ext uri="{FF2B5EF4-FFF2-40B4-BE49-F238E27FC236}">
                  <a16:creationId xmlns:a16="http://schemas.microsoft.com/office/drawing/2014/main" id="{A24FADE9-E20A-4A96-8B6F-F56D2EC91C6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806904B2-5EEF-4DA6-89CA-7F97AA70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89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83F7-F0BC-46F7-8348-B75F7E2B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b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A4DB4D8-9522-4F71-B3B3-478AB15513C7}"/>
              </a:ext>
            </a:extLst>
          </p:cNvPr>
          <p:cNvSpPr txBox="1"/>
          <p:nvPr/>
        </p:nvSpPr>
        <p:spPr>
          <a:xfrm>
            <a:off x="213424" y="6113469"/>
            <a:ext cx="277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*Min et al. AIDS 2011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05E2509-D3A7-4F75-AB91-AEF18E8F948A}"/>
              </a:ext>
            </a:extLst>
          </p:cNvPr>
          <p:cNvSpPr txBox="1"/>
          <p:nvPr/>
        </p:nvSpPr>
        <p:spPr>
          <a:xfrm>
            <a:off x="92360" y="6371428"/>
            <a:ext cx="3200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ref.: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US" sz="600" dirty="0"/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644C351-C192-4005-BF17-5FC297FA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71825"/>
              </p:ext>
            </p:extLst>
          </p:nvPr>
        </p:nvGraphicFramePr>
        <p:xfrm>
          <a:off x="581892" y="1167952"/>
          <a:ext cx="11074401" cy="4835672"/>
        </p:xfrm>
        <a:graphic>
          <a:graphicData uri="http://schemas.openxmlformats.org/drawingml/2006/table">
            <a:tbl>
              <a:tblPr/>
              <a:tblGrid>
                <a:gridCol w="15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87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 </a:t>
                      </a: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ODYSSEY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Weight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Bands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Reference adults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WHO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weight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band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6-&lt;10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</a:rPr>
                        <a:t>10-&lt;14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+mn-cs"/>
                        </a:rPr>
                        <a:t>14-&lt;20</a:t>
                      </a: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1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 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(mg) and formulation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15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20 DT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 DT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** 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N</a:t>
                      </a:r>
                      <a:endParaRPr lang="nl-NL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11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Dose/weight (range)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mg/kg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(1.5-2.2)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1.8 (1.6-2.0)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1.4 (1.3-1.7)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0.48 (167)</a:t>
                      </a:r>
                      <a:endParaRPr lang="nl-NL" sz="16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0.82 (55)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0.85 (67)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49.3 (77)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77.0 (22)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69.5 (30)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r>
                        <a:rPr lang="nl-NL" sz="1600" baseline="300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600" b="1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62" marR="1762" marT="1762" marB="176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(50)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8.0 (22)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7.1 (21)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 (16)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 (40)</a:t>
                      </a:r>
                      <a:r>
                        <a:rPr lang="nl-NL" sz="1600" baseline="30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912">
                <a:tc gridSpan="7"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Pharmacokinetic parameters are expressed as geometric mean with coefficient of variation (%), and median (range) for dose/weight. FCT, film-coated tablet; DT, dispersible tablet.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Fasted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HIV-positive adults. </a:t>
                      </a:r>
                      <a:r>
                        <a:rPr lang="en-US" sz="1600" baseline="30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-positive treatment experienced adults, fed state not specified.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C9B15F-A882-40BE-9A58-46998040B8DC}"/>
              </a:ext>
            </a:extLst>
          </p:cNvPr>
          <p:cNvSpPr/>
          <p:nvPr/>
        </p:nvSpPr>
        <p:spPr>
          <a:xfrm>
            <a:off x="3710867" y="4359193"/>
            <a:ext cx="1447060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0230AA-B2A2-42CB-B0B0-1197BD98B5A4}"/>
              </a:ext>
            </a:extLst>
          </p:cNvPr>
          <p:cNvSpPr/>
          <p:nvPr/>
        </p:nvSpPr>
        <p:spPr>
          <a:xfrm>
            <a:off x="8629095" y="4350315"/>
            <a:ext cx="994299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74CF61D-CD55-4E25-9ABE-A05702C15413}"/>
              </a:ext>
            </a:extLst>
          </p:cNvPr>
          <p:cNvSpPr/>
          <p:nvPr/>
        </p:nvSpPr>
        <p:spPr>
          <a:xfrm>
            <a:off x="5461248" y="4350316"/>
            <a:ext cx="1356647" cy="4009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BCF2A33-0955-47D1-83AC-54FA95755FE3}"/>
              </a:ext>
            </a:extLst>
          </p:cNvPr>
          <p:cNvSpPr/>
          <p:nvPr/>
        </p:nvSpPr>
        <p:spPr>
          <a:xfrm>
            <a:off x="7075459" y="4350315"/>
            <a:ext cx="1374557" cy="390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0130C6FC-FF65-49F6-BF82-4AA04605C301}"/>
              </a:ext>
            </a:extLst>
          </p:cNvPr>
          <p:cNvSpPr/>
          <p:nvPr/>
        </p:nvSpPr>
        <p:spPr>
          <a:xfrm>
            <a:off x="10037284" y="4353507"/>
            <a:ext cx="1263990" cy="3906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BF839-4A6C-49AB-BAB2-A67784CC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4" y="8222"/>
            <a:ext cx="11064273" cy="1143000"/>
          </a:xfrm>
        </p:spPr>
        <p:txBody>
          <a:bodyPr/>
          <a:lstStyle/>
          <a:p>
            <a:r>
              <a:rPr lang="nl-NL" dirty="0"/>
              <a:t>AUC </a:t>
            </a:r>
            <a:r>
              <a:rPr lang="nl-NL" dirty="0" err="1"/>
              <a:t>between</a:t>
            </a:r>
            <a:r>
              <a:rPr lang="nl-NL" dirty="0"/>
              <a:t> adult QD </a:t>
            </a:r>
            <a:r>
              <a:rPr lang="nl-NL" dirty="0" err="1"/>
              <a:t>and</a:t>
            </a:r>
            <a:r>
              <a:rPr lang="nl-NL" dirty="0"/>
              <a:t> BID </a:t>
            </a:r>
            <a:r>
              <a:rPr lang="nl-NL" dirty="0" err="1"/>
              <a:t>values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3066EC-F13A-4FE8-B90A-AE73690CF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6700"/>
              </p:ext>
            </p:extLst>
          </p:nvPr>
        </p:nvGraphicFramePr>
        <p:xfrm>
          <a:off x="1154097" y="588880"/>
          <a:ext cx="9883806" cy="568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Prism 5" r:id="rId4" imgW="8970480" imgH="5155560" progId="">
                  <p:embed/>
                </p:oleObj>
              </mc:Choice>
              <mc:Fallback>
                <p:oleObj name="Prism 5" r:id="rId4" imgW="8970480" imgH="51555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097" y="588880"/>
                        <a:ext cx="9883806" cy="5680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>
            <a:extLst>
              <a:ext uri="{FF2B5EF4-FFF2-40B4-BE49-F238E27FC236}">
                <a16:creationId xmlns:a16="http://schemas.microsoft.com/office/drawing/2014/main" id="{5846D754-0DD0-494D-8E04-92FD0E173315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498484FA-1B1A-4780-A60E-7A0E90A9D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4">
              <a:extLst>
                <a:ext uri="{FF2B5EF4-FFF2-40B4-BE49-F238E27FC236}">
                  <a16:creationId xmlns:a16="http://schemas.microsoft.com/office/drawing/2014/main" id="{CB7A14F2-411E-4846-A449-5FDDC313866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F7B76558-507E-454C-93FF-BC74904C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89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3677F-9CA5-4A61-9B10-99812D64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30157"/>
            <a:ext cx="10691040" cy="1143000"/>
          </a:xfrm>
        </p:spPr>
        <p:txBody>
          <a:bodyPr>
            <a:normAutofit/>
          </a:bodyPr>
          <a:lstStyle/>
          <a:p>
            <a:r>
              <a:rPr lang="nl-NL" dirty="0"/>
              <a:t>ODYSSEY and IMPAACT </a:t>
            </a:r>
            <a:r>
              <a:rPr lang="nl-NL" dirty="0" smtClean="0"/>
              <a:t>P1093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DF5E4B-3DA7-4952-9C17-F1EB348A4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93014"/>
              </p:ext>
            </p:extLst>
          </p:nvPr>
        </p:nvGraphicFramePr>
        <p:xfrm>
          <a:off x="12193" y="661988"/>
          <a:ext cx="102870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Prism 5" r:id="rId4" imgW="10487880" imgH="5640480" progId="">
                  <p:embed/>
                </p:oleObj>
              </mc:Choice>
              <mc:Fallback>
                <p:oleObj name="Prism 5" r:id="rId4" imgW="10487880" imgH="564048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3" y="661988"/>
                        <a:ext cx="10287000" cy="553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7CAC515F-CFE4-4694-A347-B6DDA9F26EAF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21BDE8D4-7901-4556-A614-B894C30E3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2AE36E86-DDFC-446C-B51D-8E5BFCCCB3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F376A90C-74D5-4598-84B0-12599FE4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14BBF152-9AB2-44C4-9657-B067646E7B4A}"/>
              </a:ext>
            </a:extLst>
          </p:cNvPr>
          <p:cNvSpPr/>
          <p:nvPr/>
        </p:nvSpPr>
        <p:spPr>
          <a:xfrm>
            <a:off x="9539972" y="4425317"/>
            <a:ext cx="2073564" cy="16048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Laboratories are linked through a Quality Control program</a:t>
            </a:r>
          </a:p>
        </p:txBody>
      </p:sp>
    </p:spTree>
    <p:extLst>
      <p:ext uri="{BB962C8B-B14F-4D97-AF65-F5344CB8AC3E}">
        <p14:creationId xmlns:p14="http://schemas.microsoft.com/office/powerpoint/2010/main" val="31548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Discussion and conclusion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97272D-7202-4A0C-81C8-C7FACE66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3" y="1569384"/>
            <a:ext cx="11617666" cy="45384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DTG DT in children weighing </a:t>
            </a:r>
            <a:r>
              <a:rPr lang="en-US" dirty="0">
                <a:solidFill>
                  <a:srgbClr val="FF0000"/>
                </a:solidFill>
              </a:rPr>
              <a:t>10-&lt;14kg</a:t>
            </a:r>
            <a:r>
              <a:rPr lang="en-US" dirty="0"/>
              <a:t> &amp;</a:t>
            </a:r>
            <a:r>
              <a:rPr lang="en-US" dirty="0">
                <a:solidFill>
                  <a:srgbClr val="FF0000"/>
                </a:solidFill>
              </a:rPr>
              <a:t>14 -&lt;20kg</a:t>
            </a:r>
            <a:r>
              <a:rPr lang="en-US" dirty="0"/>
              <a:t>, dosed QD in WHO WBs achieves similar C</a:t>
            </a:r>
            <a:r>
              <a:rPr lang="en-US" baseline="-25000" dirty="0"/>
              <a:t>trough</a:t>
            </a:r>
            <a:r>
              <a:rPr lang="en-US" dirty="0"/>
              <a:t> to adults</a:t>
            </a:r>
          </a:p>
          <a:p>
            <a:pPr>
              <a:lnSpc>
                <a:spcPct val="150000"/>
              </a:lnSpc>
            </a:pPr>
            <a:r>
              <a:rPr lang="en-US" dirty="0"/>
              <a:t>Children in the </a:t>
            </a:r>
            <a:r>
              <a:rPr lang="en-US" dirty="0">
                <a:solidFill>
                  <a:srgbClr val="FF0000"/>
                </a:solidFill>
              </a:rPr>
              <a:t>6-&lt;10kg </a:t>
            </a:r>
            <a:r>
              <a:rPr lang="en-US" dirty="0"/>
              <a:t>WB had lower GM C</a:t>
            </a:r>
            <a:r>
              <a:rPr lang="en-US" baseline="-25000" dirty="0"/>
              <a:t>trough</a:t>
            </a:r>
            <a:r>
              <a:rPr lang="en-US" dirty="0"/>
              <a:t>, more frequent C</a:t>
            </a:r>
            <a:r>
              <a:rPr lang="en-US" baseline="-25000" dirty="0"/>
              <a:t>trough</a:t>
            </a:r>
            <a:r>
              <a:rPr lang="en-US" dirty="0"/>
              <a:t> levels below EC90 and PK profiles showed </a:t>
            </a:r>
            <a:r>
              <a:rPr lang="en-US" dirty="0">
                <a:solidFill>
                  <a:srgbClr val="FF0000"/>
                </a:solidFill>
              </a:rPr>
              <a:t>high variability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High variability was seen in both ODYSSEY and IMPAACTp1093, especially in children &lt;14kg</a:t>
            </a:r>
          </a:p>
          <a:p>
            <a:pPr>
              <a:lnSpc>
                <a:spcPct val="150000"/>
              </a:lnSpc>
            </a:pPr>
            <a:r>
              <a:rPr lang="en-US" dirty="0"/>
              <a:t>Further PK data collection in children 3-&lt;6kg is ongoing</a:t>
            </a:r>
          </a:p>
          <a:p>
            <a:pPr>
              <a:lnSpc>
                <a:spcPct val="150000"/>
              </a:lnSpc>
            </a:pPr>
            <a:r>
              <a:rPr lang="en-US" dirty="0"/>
              <a:t>All children in ODYSSEY are being followed for </a:t>
            </a:r>
            <a:r>
              <a:rPr lang="en-US" dirty="0">
                <a:solidFill>
                  <a:srgbClr val="FF0000"/>
                </a:solidFill>
              </a:rPr>
              <a:t>safety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efficacy</a:t>
            </a:r>
          </a:p>
          <a:p>
            <a:pPr>
              <a:lnSpc>
                <a:spcPct val="150000"/>
              </a:lnSpc>
            </a:pPr>
            <a:r>
              <a:rPr lang="en-US" cap="all" dirty="0"/>
              <a:t>Odyssey</a:t>
            </a:r>
            <a:r>
              <a:rPr lang="en-US" dirty="0"/>
              <a:t> and IMPAACT p1093 PK data will be included in </a:t>
            </a:r>
            <a:r>
              <a:rPr lang="en-US" dirty="0">
                <a:solidFill>
                  <a:srgbClr val="FF0000"/>
                </a:solidFill>
              </a:rPr>
              <a:t>submission</a:t>
            </a:r>
            <a:r>
              <a:rPr lang="en-US" dirty="0"/>
              <a:t> to FDA and EMA</a:t>
            </a:r>
          </a:p>
          <a:p>
            <a:pPr>
              <a:lnSpc>
                <a:spcPct val="150000"/>
              </a:lnSpc>
            </a:pPr>
            <a:r>
              <a:rPr lang="en-US" dirty="0"/>
              <a:t>ODYSSEY PK data show that 2 DTG formulations with simplified weight band dosing can be used </a:t>
            </a:r>
            <a:r>
              <a:rPr lang="en-US" dirty="0">
                <a:solidFill>
                  <a:srgbClr val="FF0000"/>
                </a:solidFill>
              </a:rPr>
              <a:t>across the pediatric age range</a:t>
            </a:r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9C1B3232-C6CE-4706-81D1-BE065180B190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5833CE8-C851-4B46-836C-57E02EBE2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A35DEB01-0D14-4FF5-9958-C7449F8274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1B848057-AC2C-4D38-940D-F9917DD0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69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85669590-05F9-4B2D-B73C-07CC533F2D20}"/>
              </a:ext>
            </a:extLst>
          </p:cNvPr>
          <p:cNvGrpSpPr>
            <a:grpSpLocks/>
          </p:cNvGrpSpPr>
          <p:nvPr/>
        </p:nvGrpSpPr>
        <p:grpSpPr bwMode="auto">
          <a:xfrm>
            <a:off x="10844744" y="98068"/>
            <a:ext cx="1216025" cy="1496632"/>
            <a:chOff x="10602" y="10871"/>
            <a:chExt cx="99" cy="1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767D7E4-3CD2-47B0-B2C7-684297E3A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2DD86948-B5FE-49BF-AC48-22B003155B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 dirty="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E3C8291-D82D-41C8-85CD-2E7D299D6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13027"/>
              </p:ext>
            </p:extLst>
          </p:nvPr>
        </p:nvGraphicFramePr>
        <p:xfrm>
          <a:off x="1622183" y="1063625"/>
          <a:ext cx="9259410" cy="5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Prism 5" r:id="rId5" imgW="9717120" imgH="5510520" progId="">
                  <p:embed/>
                </p:oleObj>
              </mc:Choice>
              <mc:Fallback>
                <p:oleObj name="Prism 5" r:id="rId5" imgW="9717120" imgH="551052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183" y="1063625"/>
                        <a:ext cx="9259410" cy="5248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F94ADEB-F03F-493C-B8A7-D10DCDF93D81}"/>
              </a:ext>
            </a:extLst>
          </p:cNvPr>
          <p:cNvCxnSpPr>
            <a:cxnSpLocks/>
          </p:cNvCxnSpPr>
          <p:nvPr/>
        </p:nvCxnSpPr>
        <p:spPr>
          <a:xfrm>
            <a:off x="6828186" y="1426858"/>
            <a:ext cx="0" cy="387003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B107098-391A-4D90-96AC-E3192465C078}"/>
              </a:ext>
            </a:extLst>
          </p:cNvPr>
          <p:cNvSpPr/>
          <p:nvPr/>
        </p:nvSpPr>
        <p:spPr>
          <a:xfrm>
            <a:off x="7157460" y="1565403"/>
            <a:ext cx="1346456" cy="2955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50mg FCT</a:t>
            </a:r>
            <a:endParaRPr lang="en-US" dirty="0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F220C98-CA49-41D2-8B7F-6A2324CD2F5E}"/>
              </a:ext>
            </a:extLst>
          </p:cNvPr>
          <p:cNvSpPr/>
          <p:nvPr/>
        </p:nvSpPr>
        <p:spPr>
          <a:xfrm>
            <a:off x="5720082" y="1565403"/>
            <a:ext cx="766617" cy="2955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DT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8B0236-2B7E-4844-832C-B42E995B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ODYSSEY PK </a:t>
            </a:r>
            <a:r>
              <a:rPr lang="nl-NL" dirty="0" err="1"/>
              <a:t>overview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28FE82A-46BC-4A0A-B3DC-E99DDB74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olidFill>
                  <a:srgbClr val="FF0000"/>
                </a:solidFill>
              </a:rPr>
              <a:t>Acknowledgements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EF2A7-1A55-4E71-A258-3AB15D71F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8198397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ODYSSEY PK participants</a:t>
            </a:r>
          </a:p>
          <a:p>
            <a:pPr>
              <a:defRPr/>
            </a:pPr>
            <a:r>
              <a:rPr lang="en-GB" dirty="0"/>
              <a:t>ODYSSEY PK sites and investigators</a:t>
            </a:r>
          </a:p>
          <a:p>
            <a:pPr>
              <a:defRPr/>
            </a:pPr>
            <a:r>
              <a:rPr lang="en-GB" dirty="0"/>
              <a:t>Radboud University Medical </a:t>
            </a:r>
            <a:r>
              <a:rPr lang="en-GB" dirty="0" err="1"/>
              <a:t>Center</a:t>
            </a:r>
            <a:r>
              <a:rPr lang="en-GB" dirty="0"/>
              <a:t>, Nijmegen</a:t>
            </a:r>
          </a:p>
          <a:p>
            <a:pPr>
              <a:defRPr/>
            </a:pPr>
            <a:r>
              <a:rPr lang="en-GB" dirty="0"/>
              <a:t>Trial Management Team</a:t>
            </a:r>
          </a:p>
          <a:p>
            <a:pPr>
              <a:defRPr/>
            </a:pPr>
            <a:r>
              <a:rPr lang="en-GB" dirty="0"/>
              <a:t>Trial Steering Committee</a:t>
            </a:r>
          </a:p>
          <a:p>
            <a:pPr>
              <a:defRPr/>
            </a:pPr>
            <a:r>
              <a:rPr lang="en-GB" dirty="0"/>
              <a:t>IDMC</a:t>
            </a:r>
          </a:p>
          <a:p>
            <a:pPr>
              <a:defRPr/>
            </a:pPr>
            <a:r>
              <a:rPr lang="en-GB" dirty="0"/>
              <a:t>PENTA management team</a:t>
            </a:r>
          </a:p>
          <a:p>
            <a:pPr>
              <a:defRPr/>
            </a:pPr>
            <a:r>
              <a:rPr lang="en-GB" dirty="0" err="1"/>
              <a:t>ViiV</a:t>
            </a:r>
            <a:r>
              <a:rPr lang="en-GB" dirty="0"/>
              <a:t>, Mylan</a:t>
            </a:r>
          </a:p>
          <a:p>
            <a:pPr>
              <a:defRPr/>
            </a:pPr>
            <a:r>
              <a:rPr lang="en-GB" dirty="0"/>
              <a:t>IMPAACT P1093 investigators and </a:t>
            </a:r>
            <a:r>
              <a:rPr lang="en-GB" dirty="0" err="1"/>
              <a:t>ViiV</a:t>
            </a:r>
            <a:r>
              <a:rPr lang="en-GB" dirty="0"/>
              <a:t> PK experts</a:t>
            </a:r>
          </a:p>
          <a:p>
            <a:pPr>
              <a:defRPr/>
            </a:pPr>
            <a:r>
              <a:rPr lang="en-GB" dirty="0"/>
              <a:t>Presenter received a scholarship from IAS to attend this event</a:t>
            </a:r>
            <a:endParaRPr lang="en-US" dirty="0"/>
          </a:p>
          <a:p>
            <a:pPr>
              <a:defRPr/>
            </a:pPr>
            <a:endParaRPr lang="en-GB" dirty="0"/>
          </a:p>
          <a:p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8E6F5A3-2798-4576-8109-69C2883FC8BA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748C184-1E15-4AFA-9F39-18292866C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5615F312-0AFD-4EA4-B795-4A7CD844B1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78B7BC6D-3BFB-4C35-A4C8-1661B2A2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061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2A2B79E-B670-4157-9593-A913C658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53B599-4289-4958-9B3C-426B701A7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92" y="41159"/>
            <a:ext cx="5711995" cy="677568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FE125DB-BC1A-45E0-887B-466EAB03D93B}"/>
              </a:ext>
            </a:extLst>
          </p:cNvPr>
          <p:cNvSpPr txBox="1"/>
          <p:nvPr/>
        </p:nvSpPr>
        <p:spPr>
          <a:xfrm>
            <a:off x="1184781" y="4425434"/>
            <a:ext cx="239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http://odysseytrial.org/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29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48367-0B31-4CE1-AF0D-1B07A1A2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Backup</a:t>
            </a:r>
            <a:r>
              <a:rPr lang="nl-NL" dirty="0"/>
              <a:t> slides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7F581-EEBB-41F7-AD66-7D36E5683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59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61E0C-8205-48F0-A8C4-6987D3C4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Short term </a:t>
            </a:r>
            <a:r>
              <a:rPr lang="nl-NL" dirty="0" err="1"/>
              <a:t>safety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3D1A7-46E2-4901-83D0-A6ACC76A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Follow up is still only short term and toxicity and efficacy monitoring is continuing.</a:t>
            </a:r>
            <a:endParaRPr lang="nl-NL" dirty="0"/>
          </a:p>
          <a:p>
            <a:r>
              <a:rPr lang="en-GB" dirty="0"/>
              <a:t>So far only serious adverse events have been looked at, not adverse events. </a:t>
            </a:r>
            <a:endParaRPr lang="nl-NL" dirty="0"/>
          </a:p>
          <a:p>
            <a:r>
              <a:rPr lang="en-GB" dirty="0"/>
              <a:t>4 serious adverse events have been reported and are all hospitalisations with various infections. </a:t>
            </a:r>
            <a:endParaRPr lang="nl-NL" dirty="0"/>
          </a:p>
          <a:p>
            <a:r>
              <a:rPr lang="en-GB" dirty="0"/>
              <a:t>All look unrelated to DTG and DTG has continued in all. 2/4 have been reviewed by the endpoint review committee blind to arm. 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8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6A3B2-167B-4C8C-86A0-8080B44E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2B597-30CF-4A87-88CC-8FF9C1E20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trial is sponsored by </a:t>
            </a:r>
            <a:r>
              <a:rPr lang="en-GB" sz="2800" u="sng" dirty="0"/>
              <a:t>Penta Foundation</a:t>
            </a:r>
          </a:p>
          <a:p>
            <a:r>
              <a:rPr lang="en-GB" sz="2800" dirty="0" err="1"/>
              <a:t>ViiV</a:t>
            </a:r>
            <a:r>
              <a:rPr lang="en-GB" sz="2800" dirty="0"/>
              <a:t> Healthcare funded the main trial and PK substudies</a:t>
            </a:r>
          </a:p>
          <a:p>
            <a:r>
              <a:rPr lang="en-GB" sz="2800" dirty="0"/>
              <a:t>The funder had no direct role in the study design, data collection, analysis, interpretation, or the decision to submit for this conference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7E50787-5861-49CA-8750-D2050D9AC38B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034104E-ADE0-4FCE-BD01-1726AB888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4">
              <a:extLst>
                <a:ext uri="{FF2B5EF4-FFF2-40B4-BE49-F238E27FC236}">
                  <a16:creationId xmlns:a16="http://schemas.microsoft.com/office/drawing/2014/main" id="{B9244955-F4F5-4549-92E0-48C8BBB178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7" name="Picture 10">
            <a:extLst>
              <a:ext uri="{FF2B5EF4-FFF2-40B4-BE49-F238E27FC236}">
                <a16:creationId xmlns:a16="http://schemas.microsoft.com/office/drawing/2014/main" id="{36880B05-4BD1-4E94-93CA-4BCD885D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4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4D53B-9470-4A3C-93DD-E0964F44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Methods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778CDB-7894-46BE-9C01-9898498E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Informed consent was obtained for all children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r>
              <a:rPr lang="en-US" b="1" dirty="0"/>
              <a:t>Inclusion criteria:</a:t>
            </a:r>
          </a:p>
          <a:p>
            <a:pPr lvl="1"/>
            <a:r>
              <a:rPr lang="en-GB" dirty="0"/>
              <a:t>&lt;18 years on the PK visit</a:t>
            </a:r>
          </a:p>
          <a:p>
            <a:pPr lvl="1"/>
            <a:r>
              <a:rPr lang="en-GB" dirty="0"/>
              <a:t>Randomised to DTG-group in ODYSSEY A or B</a:t>
            </a:r>
          </a:p>
          <a:p>
            <a:pPr lvl="1"/>
            <a:r>
              <a:rPr lang="en-GB" dirty="0"/>
              <a:t>Weighing 6 to &lt;20kg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r>
              <a:rPr lang="en-US" b="1" dirty="0"/>
              <a:t>Exclusion criteria: </a:t>
            </a:r>
          </a:p>
          <a:p>
            <a:pPr lvl="1"/>
            <a:r>
              <a:rPr lang="en-GB" dirty="0"/>
              <a:t>Illnesses that could influence PK, i.e. severe diarrhoea, vomiting, renal disease or liver disease</a:t>
            </a:r>
          </a:p>
          <a:p>
            <a:pPr lvl="1"/>
            <a:r>
              <a:rPr lang="en-GB" dirty="0"/>
              <a:t>Concomitant medication known to have interactions with DTG</a:t>
            </a:r>
          </a:p>
          <a:p>
            <a:pPr lvl="1"/>
            <a:r>
              <a:rPr lang="en-GB" dirty="0"/>
              <a:t>Severe malnutrition WHO Z score lower than -2</a:t>
            </a:r>
          </a:p>
          <a:p>
            <a:endParaRPr lang="en-GB" sz="1300" dirty="0"/>
          </a:p>
          <a:p>
            <a:r>
              <a:rPr lang="en-GB" b="1" dirty="0"/>
              <a:t>PK samples were considered not evaluable for PK analysis if: </a:t>
            </a:r>
          </a:p>
          <a:p>
            <a:pPr lvl="1"/>
            <a:r>
              <a:rPr lang="en-GB" dirty="0"/>
              <a:t>&gt;1 PK sample was haemolytic</a:t>
            </a:r>
          </a:p>
          <a:p>
            <a:pPr lvl="1"/>
            <a:r>
              <a:rPr lang="en-GB" dirty="0"/>
              <a:t>&gt;1 PK samples were missing </a:t>
            </a:r>
          </a:p>
          <a:p>
            <a:pPr lvl="1"/>
            <a:r>
              <a:rPr lang="en-GB" dirty="0"/>
              <a:t>Adherence was questionable based on PK results (e.g. low pre-dose plasma concentration (C</a:t>
            </a:r>
            <a:r>
              <a:rPr lang="en-GB" baseline="-25000" dirty="0"/>
              <a:t>0h</a:t>
            </a:r>
            <a:r>
              <a:rPr lang="en-GB" dirty="0"/>
              <a:t>) compared with C</a:t>
            </a:r>
            <a:r>
              <a:rPr lang="en-GB" baseline="-25000" dirty="0"/>
              <a:t>trough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2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1AB4489-1C62-4E39-83A3-D7F73E348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54128"/>
              </p:ext>
            </p:extLst>
          </p:nvPr>
        </p:nvGraphicFramePr>
        <p:xfrm>
          <a:off x="1727200" y="814388"/>
          <a:ext cx="9747250" cy="61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Prism 5" r:id="rId3" imgW="8118360" imgH="5088600" progId="">
                  <p:embed/>
                </p:oleObj>
              </mc:Choice>
              <mc:Fallback>
                <p:oleObj name="Prism 5" r:id="rId3" imgW="8118360" imgH="5088600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814388"/>
                        <a:ext cx="9747250" cy="6108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E518939-43FD-41E6-9B37-093BDFDB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Mg/</a:t>
            </a:r>
            <a:r>
              <a:rPr lang="nl-NL" dirty="0" err="1"/>
              <a:t>kg~AUC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030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94B9CA-330B-4946-A1FC-4C3927756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93959"/>
              </p:ext>
            </p:extLst>
          </p:nvPr>
        </p:nvGraphicFramePr>
        <p:xfrm>
          <a:off x="1199565" y="884238"/>
          <a:ext cx="9792870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Prism 5" r:id="rId3" imgW="8340840" imgH="5088600" progId="">
                  <p:embed/>
                </p:oleObj>
              </mc:Choice>
              <mc:Fallback>
                <p:oleObj name="Prism 5" r:id="rId3" imgW="8340840" imgH="508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65" y="884238"/>
                        <a:ext cx="9792870" cy="5973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E518939-43FD-41E6-9B37-093BDFDB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Mg/</a:t>
            </a:r>
            <a:r>
              <a:rPr lang="nl-NL" dirty="0" err="1"/>
              <a:t>kg~C</a:t>
            </a:r>
            <a:r>
              <a:rPr lang="nl-NL" baseline="-25000" dirty="0" err="1"/>
              <a:t>trough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38735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61B01E-1026-4247-88F5-56A6131A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FCT </a:t>
            </a:r>
            <a:r>
              <a:rPr lang="nl-NL" dirty="0" err="1"/>
              <a:t>vs</a:t>
            </a:r>
            <a:r>
              <a:rPr lang="nl-NL" dirty="0"/>
              <a:t> DT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A221B40-63D0-4385-8062-3299B84C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8456"/>
            <a:ext cx="10972800" cy="45259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DT is </a:t>
            </a:r>
            <a:r>
              <a:rPr lang="nl-NL" dirty="0" err="1"/>
              <a:t>about</a:t>
            </a:r>
            <a:r>
              <a:rPr lang="nl-NL" dirty="0"/>
              <a:t> 1.6 – 2.0 </a:t>
            </a:r>
            <a:r>
              <a:rPr lang="nl-NL" dirty="0" err="1"/>
              <a:t>times</a:t>
            </a:r>
            <a:r>
              <a:rPr lang="nl-NL" dirty="0"/>
              <a:t> more </a:t>
            </a:r>
            <a:r>
              <a:rPr lang="nl-NL" dirty="0" err="1"/>
              <a:t>bioavailable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FCT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59DFAB-2C86-47A2-8706-BEE54180F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360"/>
              </p:ext>
            </p:extLst>
          </p:nvPr>
        </p:nvGraphicFramePr>
        <p:xfrm>
          <a:off x="6391563" y="1846727"/>
          <a:ext cx="5514109" cy="42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Prism 5" r:id="rId3" imgW="7278480" imgH="5641920" progId="">
                  <p:embed/>
                </p:oleObj>
              </mc:Choice>
              <mc:Fallback>
                <p:oleObj name="Prism 5" r:id="rId3" imgW="7278480" imgH="5641920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563" y="1846727"/>
                        <a:ext cx="5514109" cy="427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4A14B760-A2F9-4940-A073-7AEC957DF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35432"/>
              </p:ext>
            </p:extLst>
          </p:nvPr>
        </p:nvGraphicFramePr>
        <p:xfrm>
          <a:off x="452584" y="2401456"/>
          <a:ext cx="5643416" cy="325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998">
                  <a:extLst>
                    <a:ext uri="{9D8B030D-6E8A-4147-A177-3AD203B41FA5}">
                      <a16:colId xmlns:a16="http://schemas.microsoft.com/office/drawing/2014/main" val="2810523617"/>
                    </a:ext>
                  </a:extLst>
                </a:gridCol>
                <a:gridCol w="1902691">
                  <a:extLst>
                    <a:ext uri="{9D8B030D-6E8A-4147-A177-3AD203B41FA5}">
                      <a16:colId xmlns:a16="http://schemas.microsoft.com/office/drawing/2014/main" val="653729107"/>
                    </a:ext>
                  </a:extLst>
                </a:gridCol>
                <a:gridCol w="1708727">
                  <a:extLst>
                    <a:ext uri="{9D8B030D-6E8A-4147-A177-3AD203B41FA5}">
                      <a16:colId xmlns:a16="http://schemas.microsoft.com/office/drawing/2014/main" val="2028754628"/>
                    </a:ext>
                  </a:extLst>
                </a:gridCol>
              </a:tblGrid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WHO weight band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14-&lt;20kg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14-&lt;20kg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93948557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Dose (mg) and formulation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25 FCT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25 DT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61666612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N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19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4855343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Dose/weight (mg/kg)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1.5 (1.3-1.8)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(1.3-1.7)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4418073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</a:t>
                      </a:r>
                      <a:r>
                        <a:rPr lang="nl-NL" sz="1600" baseline="-25000">
                          <a:effectLst/>
                        </a:rPr>
                        <a:t>trough</a:t>
                      </a:r>
                      <a:r>
                        <a:rPr lang="nl-NL" sz="1600">
                          <a:effectLst/>
                        </a:rPr>
                        <a:t> (mg/L)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0.43 (50)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(67)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4097516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AUC</a:t>
                      </a:r>
                      <a:r>
                        <a:rPr lang="nl-NL" sz="1600" baseline="-25000">
                          <a:effectLst/>
                        </a:rPr>
                        <a:t>0-24h</a:t>
                      </a:r>
                      <a:r>
                        <a:rPr lang="nl-NL" sz="1600">
                          <a:effectLst/>
                        </a:rPr>
                        <a:t> (mg*h/L)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39.57 (32)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69.5 (30)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0938875"/>
                  </a:ext>
                </a:extLst>
              </a:tr>
              <a:tr h="3085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C</a:t>
                      </a:r>
                      <a:r>
                        <a:rPr lang="nl-NL" sz="1600" baseline="-25000" dirty="0" err="1">
                          <a:effectLst/>
                        </a:rPr>
                        <a:t>max</a:t>
                      </a:r>
                      <a:r>
                        <a:rPr lang="nl-NL" sz="1600" dirty="0">
                          <a:effectLst/>
                        </a:rPr>
                        <a:t> (mg/L)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4.03 (31)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 (21)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456054"/>
                  </a:ext>
                </a:extLst>
              </a:tr>
              <a:tr h="308546">
                <a:tc gridSpan="3"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Pharmacokinetic parameters are expressed as geometric mean with coefficient of variation (%), median (IQR) for age and mean (range) for dose/weight. Doses represent once daily doses, unless otherwise specified. FCT, film-coated tablet; DT, dispersible tablet. </a:t>
                      </a:r>
                      <a:r>
                        <a:rPr lang="en-GB" sz="1200" b="1" kern="1200" baseline="30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Fasted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HIV-positive adults. </a:t>
                      </a:r>
                      <a:r>
                        <a:rPr lang="en-GB" sz="1200" b="1" kern="1200" baseline="30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Fasted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healthy HIV-negative adults. </a:t>
                      </a:r>
                      <a:r>
                        <a:rPr lang="en-GB" sz="1200" b="1" kern="1200" baseline="30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-positive treatment experienced adults, fed state not specified.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170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878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Cmax</a:t>
            </a:r>
            <a:r>
              <a:rPr lang="nl-NL" dirty="0"/>
              <a:t> </a:t>
            </a:r>
            <a:r>
              <a:rPr lang="nl-NL" dirty="0" err="1"/>
              <a:t>odyssey</a:t>
            </a:r>
            <a:endParaRPr lang="en-GB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55DF84C-8E1C-4F11-8F68-63F2C4BCB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36573"/>
              </p:ext>
            </p:extLst>
          </p:nvPr>
        </p:nvGraphicFramePr>
        <p:xfrm>
          <a:off x="2004420" y="253211"/>
          <a:ext cx="8414191" cy="6604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Prism 5" r:id="rId3" imgW="7050240" imgH="5533560" progId="">
                  <p:embed/>
                </p:oleObj>
              </mc:Choice>
              <mc:Fallback>
                <p:oleObj name="Prism 5" r:id="rId3" imgW="7050240" imgH="553356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420" y="253211"/>
                        <a:ext cx="8414191" cy="6604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0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E1E1-7DD8-4576-AB31-CA7FB5DF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6643"/>
            <a:ext cx="10972800" cy="1143000"/>
          </a:xfrm>
        </p:spPr>
        <p:txBody>
          <a:bodyPr/>
          <a:lstStyle/>
          <a:p>
            <a:r>
              <a:rPr lang="nl-NL" dirty="0"/>
              <a:t>Background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F73CF-1FE0-48E8-B503-2A2354A3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61" y="1623507"/>
            <a:ext cx="4680574" cy="4787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ODYSSEY </a:t>
            </a:r>
            <a:r>
              <a:rPr lang="en-GB" sz="2400" dirty="0"/>
              <a:t>is a randomised, non-inferiority trial evaluating efficacy and safety of 1</a:t>
            </a:r>
            <a:r>
              <a:rPr lang="en-GB" sz="2400" baseline="30000" dirty="0"/>
              <a:t>st</a:t>
            </a:r>
            <a:r>
              <a:rPr lang="en-GB" sz="2400" dirty="0"/>
              <a:t> and  2</a:t>
            </a:r>
            <a:r>
              <a:rPr lang="en-GB" sz="2400" baseline="30000" dirty="0"/>
              <a:t>nd</a:t>
            </a:r>
            <a:r>
              <a:rPr lang="en-GB" sz="2400" dirty="0"/>
              <a:t> line dolutegravir-based ART vs standard of care in HIV-infected children &lt;18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700 children ≥14kg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Additional 80 children &lt;14kg (recruitment ongoing)</a:t>
            </a:r>
          </a:p>
          <a:p>
            <a:endParaRPr lang="en-US" dirty="0"/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440FEE8-5442-497D-BBB8-561F5635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2" y="1554705"/>
            <a:ext cx="7137148" cy="44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2D9C507-9A1B-4B21-A91F-84EF10CC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EFB983C-9528-44B2-A259-0912BAAB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90" y="0"/>
            <a:ext cx="2328909" cy="199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7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70A53-4F62-41D7-89B6-E5F0E49B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Dosing table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896B7-9BA9-48BE-A0AF-DDA38DC4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58" y="4873099"/>
            <a:ext cx="10972800" cy="122335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*Dolutegravir dispersible tablet (DT) formulation; DT are ~1.6 to 2.0x more bioavailable than film coated tablets (FCT)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mbria"/>
                <a:ea typeface="Times New Roman"/>
              </a:rPr>
              <a:t>**</a:t>
            </a:r>
            <a:r>
              <a:rPr lang="en-US" sz="2400" dirty="0"/>
              <a:t>Not part of this presentation; 20 to &lt;25kg data presented at CROI 2019 by Bollen et al.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56FF0E9-CC75-4810-9B93-CD2BACCAE309}"/>
              </a:ext>
            </a:extLst>
          </p:cNvPr>
          <p:cNvGrpSpPr/>
          <p:nvPr/>
        </p:nvGrpSpPr>
        <p:grpSpPr>
          <a:xfrm>
            <a:off x="609600" y="1357273"/>
            <a:ext cx="10972800" cy="3491484"/>
            <a:chOff x="609600" y="2800128"/>
            <a:chExt cx="10972800" cy="3491484"/>
          </a:xfrm>
        </p:grpSpPr>
        <p:graphicFrame>
          <p:nvGraphicFramePr>
            <p:cNvPr id="4" name="Tijdelijke aanduiding voor inhoud 3">
              <a:extLst>
                <a:ext uri="{FF2B5EF4-FFF2-40B4-BE49-F238E27FC236}">
                  <a16:creationId xmlns:a16="http://schemas.microsoft.com/office/drawing/2014/main" id="{CEB99A59-B89C-491A-990A-3FBB90418D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5544403"/>
                </p:ext>
              </p:extLst>
            </p:nvPr>
          </p:nvGraphicFramePr>
          <p:xfrm>
            <a:off x="609600" y="2800128"/>
            <a:ext cx="10972800" cy="3491484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86400">
                    <a:extLst>
                      <a:ext uri="{9D8B030D-6E8A-4147-A177-3AD203B41FA5}">
                        <a16:colId xmlns:a16="http://schemas.microsoft.com/office/drawing/2014/main" val="2101127762"/>
                      </a:ext>
                    </a:extLst>
                  </a:gridCol>
                  <a:gridCol w="5486400">
                    <a:extLst>
                      <a:ext uri="{9D8B030D-6E8A-4147-A177-3AD203B41FA5}">
                        <a16:colId xmlns:a16="http://schemas.microsoft.com/office/drawing/2014/main" val="2933342656"/>
                      </a:ext>
                    </a:extLst>
                  </a:gridCol>
                </a:tblGrid>
                <a:tr h="1022687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800" b="1" noProof="0" dirty="0">
                            <a:latin typeface="Cambria"/>
                            <a:ea typeface="Times New Roman"/>
                          </a:rPr>
                          <a:t>WHO</a:t>
                        </a:r>
                        <a:endParaRPr lang="en-US" sz="2400" noProof="0" dirty="0">
                          <a:latin typeface="Times New Roman"/>
                          <a:ea typeface="Times New Roman"/>
                        </a:endParaRPr>
                      </a:p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800" b="1" noProof="0" dirty="0">
                            <a:latin typeface="Cambria"/>
                            <a:ea typeface="Times New Roman"/>
                          </a:rPr>
                          <a:t>Weight bands, kg </a:t>
                        </a:r>
                        <a:endParaRPr lang="en-US" sz="2400" noProof="0" dirty="0">
                          <a:latin typeface="Times New Roman"/>
                          <a:ea typeface="Times New Roman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800" b="1" dirty="0">
                            <a:latin typeface="Cambria"/>
                            <a:ea typeface="Times New Roman"/>
                          </a:rPr>
                          <a:t>DTG DT* once daily</a:t>
                        </a:r>
                      </a:p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800" b="1" dirty="0">
                            <a:latin typeface="Cambria"/>
                            <a:ea typeface="Times New Roman"/>
                          </a:rPr>
                          <a:t>number of tablets and </a:t>
                        </a:r>
                      </a:p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800" b="1" dirty="0">
                            <a:latin typeface="Cambria"/>
                            <a:ea typeface="Times New Roman"/>
                          </a:rPr>
                          <a:t>daily dose, mg</a:t>
                        </a:r>
                        <a:endParaRPr lang="nl-NL" sz="2400" dirty="0">
                          <a:latin typeface="Times New Roman"/>
                          <a:ea typeface="Times New Roman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4289315930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0" noProof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"/>
                            <a:ea typeface="Times New Roman"/>
                          </a:rPr>
                          <a:t>3 to &lt;6  (&lt;6 months old)**</a:t>
                        </a:r>
                        <a:endParaRPr lang="en-US" sz="28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>
                      <a:solidFill>
                        <a:srgbClr val="E9ED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"/>
                            <a:ea typeface="Times New Roman"/>
                          </a:rPr>
                          <a:t>                                        1 (5mg)</a:t>
                        </a:r>
                        <a:endParaRPr lang="nl-NL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>
                      <a:solidFill>
                        <a:srgbClr val="E9ED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28035987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0" noProof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"/>
                            <a:ea typeface="Times New Roman"/>
                          </a:rPr>
                          <a:t>3 to &lt;6  (&gt;6 months old)**</a:t>
                        </a:r>
                        <a:endParaRPr lang="en-US" sz="28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"/>
                            <a:ea typeface="Times New Roman"/>
                          </a:rPr>
                          <a:t>                                          2 (10mg)</a:t>
                        </a:r>
                        <a:endParaRPr lang="nl-NL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104827672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1" noProof="0">
                            <a:latin typeface="Cambria"/>
                            <a:ea typeface="Times New Roman"/>
                          </a:rPr>
                          <a:t>6 to &lt;10</a:t>
                        </a:r>
                        <a:endParaRPr lang="en-US" sz="2800" noProof="0"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dirty="0">
                            <a:latin typeface="Cambria"/>
                            <a:ea typeface="Times New Roman"/>
                          </a:rPr>
                          <a:t>                                          3 (15mg)</a:t>
                        </a:r>
                        <a:endParaRPr lang="nl-NL" sz="2800" dirty="0">
                          <a:latin typeface="Times New Roman"/>
                          <a:ea typeface="Times New Roman"/>
                        </a:endParaRP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35988876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1" kern="1200" noProof="0">
                            <a:solidFill>
                              <a:schemeClr val="dk1"/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10 to &lt;14</a:t>
                        </a: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b="0" kern="1200" dirty="0">
                            <a:solidFill>
                              <a:schemeClr val="dk1"/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                                          4 (20mg)</a:t>
                        </a: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168698929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1" kern="1200" noProof="0">
                            <a:solidFill>
                              <a:schemeClr val="dk1"/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14 to &lt;20</a:t>
                        </a: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b="0" kern="1200" dirty="0">
                            <a:solidFill>
                              <a:schemeClr val="dk1"/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                                          5 (25mg)</a:t>
                        </a:r>
                      </a:p>
                    </a:txBody>
                    <a:tcPr marL="0" marR="0" marT="0" marB="0"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919237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2000" b="0" kern="1200" noProof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20 to &lt;25</a:t>
                        </a:r>
                        <a:r>
                          <a:rPr lang="en-US" sz="2000" b="0" kern="1200" noProof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**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nl-NL" sz="2000" b="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"/>
                            <a:ea typeface="Times New Roman"/>
                            <a:cs typeface="+mn-cs"/>
                          </a:rPr>
                          <a:t>                                            6 (30mg)</a:t>
                        </a:r>
                        <a:endParaRPr lang="nl-NL" sz="2000" b="0" kern="12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936201499"/>
                    </a:ext>
                  </a:extLst>
                </a:tr>
                <a:tr h="0">
                  <a:tc gridSpan="2"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nl-NL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/>
                          <a:ea typeface="Times New Roman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 hMerge="1">
                    <a:txBody>
                      <a:bodyPr/>
                      <a:lstStyle/>
                      <a:p>
                        <a:pPr marL="0" algn="ctr" defTabSz="914400" rtl="0" eaLnBrk="1" latinLnBrk="0" hangingPunct="1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nl-NL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"/>
                          <a:ea typeface="Times New Roman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293768449"/>
                    </a:ext>
                  </a:extLst>
                </a:tr>
              </a:tbl>
            </a:graphicData>
          </a:graphic>
        </p:graphicFrame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6472F943-CF4D-41D6-AE4F-186F2A34327D}"/>
                </a:ext>
              </a:extLst>
            </p:cNvPr>
            <p:cNvGrpSpPr/>
            <p:nvPr/>
          </p:nvGrpSpPr>
          <p:grpSpPr>
            <a:xfrm>
              <a:off x="6207258" y="5733879"/>
              <a:ext cx="1656184" cy="144016"/>
              <a:chOff x="6214190" y="5693130"/>
              <a:chExt cx="1656184" cy="144016"/>
            </a:xfrm>
          </p:grpSpPr>
          <p:sp>
            <p:nvSpPr>
              <p:cNvPr id="6" name="Stroomdiagram: Magnetische schijf 5">
                <a:extLst>
                  <a:ext uri="{FF2B5EF4-FFF2-40B4-BE49-F238E27FC236}">
                    <a16:creationId xmlns:a16="http://schemas.microsoft.com/office/drawing/2014/main" id="{F8DEC755-FB14-4E11-AE8B-4AE7F04280AC}"/>
                  </a:ext>
                </a:extLst>
              </p:cNvPr>
              <p:cNvSpPr/>
              <p:nvPr/>
            </p:nvSpPr>
            <p:spPr>
              <a:xfrm>
                <a:off x="6214190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Stroomdiagram: Magnetische schijf 6">
                <a:extLst>
                  <a:ext uri="{FF2B5EF4-FFF2-40B4-BE49-F238E27FC236}">
                    <a16:creationId xmlns:a16="http://schemas.microsoft.com/office/drawing/2014/main" id="{7315CCA7-05E4-495E-B780-868180F180F3}"/>
                  </a:ext>
                </a:extLst>
              </p:cNvPr>
              <p:cNvSpPr/>
              <p:nvPr/>
            </p:nvSpPr>
            <p:spPr>
              <a:xfrm>
                <a:off x="6502222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Stroomdiagram: Magnetische schijf 7">
                <a:extLst>
                  <a:ext uri="{FF2B5EF4-FFF2-40B4-BE49-F238E27FC236}">
                    <a16:creationId xmlns:a16="http://schemas.microsoft.com/office/drawing/2014/main" id="{7739ED67-F116-40A6-82F1-F68FA5C4BED6}"/>
                  </a:ext>
                </a:extLst>
              </p:cNvPr>
              <p:cNvSpPr/>
              <p:nvPr/>
            </p:nvSpPr>
            <p:spPr>
              <a:xfrm>
                <a:off x="6790254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Stroomdiagram: Magnetische schijf 8">
                <a:extLst>
                  <a:ext uri="{FF2B5EF4-FFF2-40B4-BE49-F238E27FC236}">
                    <a16:creationId xmlns:a16="http://schemas.microsoft.com/office/drawing/2014/main" id="{E44D13C9-8974-4A09-893A-8DAD46F232E5}"/>
                  </a:ext>
                </a:extLst>
              </p:cNvPr>
              <p:cNvSpPr/>
              <p:nvPr/>
            </p:nvSpPr>
            <p:spPr>
              <a:xfrm>
                <a:off x="7078286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Stroomdiagram: Magnetische schijf 9">
                <a:extLst>
                  <a:ext uri="{FF2B5EF4-FFF2-40B4-BE49-F238E27FC236}">
                    <a16:creationId xmlns:a16="http://schemas.microsoft.com/office/drawing/2014/main" id="{7D72AED8-C3F5-4590-9D96-2444DE15BA15}"/>
                  </a:ext>
                </a:extLst>
              </p:cNvPr>
              <p:cNvSpPr/>
              <p:nvPr/>
            </p:nvSpPr>
            <p:spPr>
              <a:xfrm>
                <a:off x="7366318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Stroomdiagram: Magnetische schijf 10">
                <a:extLst>
                  <a:ext uri="{FF2B5EF4-FFF2-40B4-BE49-F238E27FC236}">
                    <a16:creationId xmlns:a16="http://schemas.microsoft.com/office/drawing/2014/main" id="{2F933A2B-13FF-4301-867E-0847610749B4}"/>
                  </a:ext>
                </a:extLst>
              </p:cNvPr>
              <p:cNvSpPr/>
              <p:nvPr/>
            </p:nvSpPr>
            <p:spPr>
              <a:xfrm>
                <a:off x="7654350" y="569313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6F769A2E-EBB0-4F1A-9C91-6F8F54360FDE}"/>
                </a:ext>
              </a:extLst>
            </p:cNvPr>
            <p:cNvGrpSpPr/>
            <p:nvPr/>
          </p:nvGrpSpPr>
          <p:grpSpPr>
            <a:xfrm>
              <a:off x="6214190" y="5372342"/>
              <a:ext cx="1368152" cy="144016"/>
              <a:chOff x="6223815" y="5282520"/>
              <a:chExt cx="1368152" cy="144016"/>
            </a:xfrm>
          </p:grpSpPr>
          <p:sp>
            <p:nvSpPr>
              <p:cNvPr id="12" name="Stroomdiagram: Magnetische schijf 11">
                <a:extLst>
                  <a:ext uri="{FF2B5EF4-FFF2-40B4-BE49-F238E27FC236}">
                    <a16:creationId xmlns:a16="http://schemas.microsoft.com/office/drawing/2014/main" id="{4F915B43-0B08-4F2A-93FA-A2949F256366}"/>
                  </a:ext>
                </a:extLst>
              </p:cNvPr>
              <p:cNvSpPr/>
              <p:nvPr/>
            </p:nvSpPr>
            <p:spPr>
              <a:xfrm>
                <a:off x="6223815" y="528252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Stroomdiagram: Magnetische schijf 12">
                <a:extLst>
                  <a:ext uri="{FF2B5EF4-FFF2-40B4-BE49-F238E27FC236}">
                    <a16:creationId xmlns:a16="http://schemas.microsoft.com/office/drawing/2014/main" id="{3759ADF8-EEC4-4E6F-AB8B-D3CF7EF0C7B5}"/>
                  </a:ext>
                </a:extLst>
              </p:cNvPr>
              <p:cNvSpPr/>
              <p:nvPr/>
            </p:nvSpPr>
            <p:spPr>
              <a:xfrm>
                <a:off x="6485969" y="528252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Stroomdiagram: Magnetische schijf 13">
                <a:extLst>
                  <a:ext uri="{FF2B5EF4-FFF2-40B4-BE49-F238E27FC236}">
                    <a16:creationId xmlns:a16="http://schemas.microsoft.com/office/drawing/2014/main" id="{D7FDB7F1-EE6F-4FD2-8C98-BCC60BA493A6}"/>
                  </a:ext>
                </a:extLst>
              </p:cNvPr>
              <p:cNvSpPr/>
              <p:nvPr/>
            </p:nvSpPr>
            <p:spPr>
              <a:xfrm>
                <a:off x="6792947" y="528252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Stroomdiagram: Magnetische schijf 14">
                <a:extLst>
                  <a:ext uri="{FF2B5EF4-FFF2-40B4-BE49-F238E27FC236}">
                    <a16:creationId xmlns:a16="http://schemas.microsoft.com/office/drawing/2014/main" id="{CA4DF6A8-6155-4D75-AC09-48B57A42530B}"/>
                  </a:ext>
                </a:extLst>
              </p:cNvPr>
              <p:cNvSpPr/>
              <p:nvPr/>
            </p:nvSpPr>
            <p:spPr>
              <a:xfrm>
                <a:off x="7087911" y="528252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Stroomdiagram: Magnetische schijf 15">
                <a:extLst>
                  <a:ext uri="{FF2B5EF4-FFF2-40B4-BE49-F238E27FC236}">
                    <a16:creationId xmlns:a16="http://schemas.microsoft.com/office/drawing/2014/main" id="{20310E4A-69C2-4A10-8547-E9C04A613422}"/>
                  </a:ext>
                </a:extLst>
              </p:cNvPr>
              <p:cNvSpPr/>
              <p:nvPr/>
            </p:nvSpPr>
            <p:spPr>
              <a:xfrm>
                <a:off x="7375943" y="5282520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19DBF3C-E5F8-4C00-8A3B-F57010BF94F1}"/>
                </a:ext>
              </a:extLst>
            </p:cNvPr>
            <p:cNvGrpSpPr/>
            <p:nvPr/>
          </p:nvGrpSpPr>
          <p:grpSpPr>
            <a:xfrm>
              <a:off x="6223815" y="5018640"/>
              <a:ext cx="1080120" cy="144016"/>
              <a:chOff x="6233440" y="4895185"/>
              <a:chExt cx="1080120" cy="144016"/>
            </a:xfrm>
          </p:grpSpPr>
          <p:sp>
            <p:nvSpPr>
              <p:cNvPr id="17" name="Stroomdiagram: Magnetische schijf 16">
                <a:extLst>
                  <a:ext uri="{FF2B5EF4-FFF2-40B4-BE49-F238E27FC236}">
                    <a16:creationId xmlns:a16="http://schemas.microsoft.com/office/drawing/2014/main" id="{8F248C7E-8193-4CAC-A872-885180712004}"/>
                  </a:ext>
                </a:extLst>
              </p:cNvPr>
              <p:cNvSpPr/>
              <p:nvPr/>
            </p:nvSpPr>
            <p:spPr>
              <a:xfrm>
                <a:off x="6233440" y="4895185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Stroomdiagram: Magnetische schijf 17">
                <a:extLst>
                  <a:ext uri="{FF2B5EF4-FFF2-40B4-BE49-F238E27FC236}">
                    <a16:creationId xmlns:a16="http://schemas.microsoft.com/office/drawing/2014/main" id="{8D74742C-1530-4CB0-9EA0-BB673CBEF7EE}"/>
                  </a:ext>
                </a:extLst>
              </p:cNvPr>
              <p:cNvSpPr/>
              <p:nvPr/>
            </p:nvSpPr>
            <p:spPr>
              <a:xfrm>
                <a:off x="6521472" y="4895185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Stroomdiagram: Magnetische schijf 18">
                <a:extLst>
                  <a:ext uri="{FF2B5EF4-FFF2-40B4-BE49-F238E27FC236}">
                    <a16:creationId xmlns:a16="http://schemas.microsoft.com/office/drawing/2014/main" id="{ACC8592F-6152-4C2A-B529-C3DF907578AA}"/>
                  </a:ext>
                </a:extLst>
              </p:cNvPr>
              <p:cNvSpPr/>
              <p:nvPr/>
            </p:nvSpPr>
            <p:spPr>
              <a:xfrm>
                <a:off x="6809504" y="4895185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0" name="Stroomdiagram: Magnetische schijf 19">
                <a:extLst>
                  <a:ext uri="{FF2B5EF4-FFF2-40B4-BE49-F238E27FC236}">
                    <a16:creationId xmlns:a16="http://schemas.microsoft.com/office/drawing/2014/main" id="{8EA12005-ABDD-4A4F-A63B-3A108D5A3417}"/>
                  </a:ext>
                </a:extLst>
              </p:cNvPr>
              <p:cNvSpPr/>
              <p:nvPr/>
            </p:nvSpPr>
            <p:spPr>
              <a:xfrm>
                <a:off x="7097536" y="4895185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7C8700FE-3A35-4E8A-AFD6-09E0B6292592}"/>
                </a:ext>
              </a:extLst>
            </p:cNvPr>
            <p:cNvGrpSpPr/>
            <p:nvPr/>
          </p:nvGrpSpPr>
          <p:grpSpPr>
            <a:xfrm>
              <a:off x="6223815" y="4684399"/>
              <a:ext cx="792088" cy="144016"/>
              <a:chOff x="6233440" y="4468739"/>
              <a:chExt cx="792088" cy="144016"/>
            </a:xfrm>
          </p:grpSpPr>
          <p:sp>
            <p:nvSpPr>
              <p:cNvPr id="21" name="Stroomdiagram: Magnetische schijf 20">
                <a:extLst>
                  <a:ext uri="{FF2B5EF4-FFF2-40B4-BE49-F238E27FC236}">
                    <a16:creationId xmlns:a16="http://schemas.microsoft.com/office/drawing/2014/main" id="{1896F257-C4CA-45D5-9759-B776A909282C}"/>
                  </a:ext>
                </a:extLst>
              </p:cNvPr>
              <p:cNvSpPr/>
              <p:nvPr/>
            </p:nvSpPr>
            <p:spPr>
              <a:xfrm>
                <a:off x="6233440" y="4468739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Stroomdiagram: Magnetische schijf 21">
                <a:extLst>
                  <a:ext uri="{FF2B5EF4-FFF2-40B4-BE49-F238E27FC236}">
                    <a16:creationId xmlns:a16="http://schemas.microsoft.com/office/drawing/2014/main" id="{EA392D00-717D-425C-B6C7-EF3D968BB284}"/>
                  </a:ext>
                </a:extLst>
              </p:cNvPr>
              <p:cNvSpPr/>
              <p:nvPr/>
            </p:nvSpPr>
            <p:spPr>
              <a:xfrm>
                <a:off x="6521472" y="4468739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Stroomdiagram: Magnetische schijf 22">
                <a:extLst>
                  <a:ext uri="{FF2B5EF4-FFF2-40B4-BE49-F238E27FC236}">
                    <a16:creationId xmlns:a16="http://schemas.microsoft.com/office/drawing/2014/main" id="{43E1831B-51CF-4FAA-883F-7F158EDC20C6}"/>
                  </a:ext>
                </a:extLst>
              </p:cNvPr>
              <p:cNvSpPr/>
              <p:nvPr/>
            </p:nvSpPr>
            <p:spPr>
              <a:xfrm>
                <a:off x="6809504" y="4468739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3B584A5A-EE40-45C4-90EF-5C34B3472AB3}"/>
                </a:ext>
              </a:extLst>
            </p:cNvPr>
            <p:cNvGrpSpPr/>
            <p:nvPr/>
          </p:nvGrpSpPr>
          <p:grpSpPr>
            <a:xfrm>
              <a:off x="6211576" y="4334743"/>
              <a:ext cx="504056" cy="144016"/>
              <a:chOff x="6233440" y="3995139"/>
              <a:chExt cx="504056" cy="144016"/>
            </a:xfrm>
          </p:grpSpPr>
          <p:sp>
            <p:nvSpPr>
              <p:cNvPr id="24" name="Stroomdiagram: Magnetische schijf 23">
                <a:extLst>
                  <a:ext uri="{FF2B5EF4-FFF2-40B4-BE49-F238E27FC236}">
                    <a16:creationId xmlns:a16="http://schemas.microsoft.com/office/drawing/2014/main" id="{875F4F0F-D059-40B8-84C9-4C664C10C0B7}"/>
                  </a:ext>
                </a:extLst>
              </p:cNvPr>
              <p:cNvSpPr/>
              <p:nvPr/>
            </p:nvSpPr>
            <p:spPr>
              <a:xfrm>
                <a:off x="6233440" y="3995139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Stroomdiagram: Magnetische schijf 24">
                <a:extLst>
                  <a:ext uri="{FF2B5EF4-FFF2-40B4-BE49-F238E27FC236}">
                    <a16:creationId xmlns:a16="http://schemas.microsoft.com/office/drawing/2014/main" id="{9A35AC20-0EC1-475D-ABD4-F31E61A56360}"/>
                  </a:ext>
                </a:extLst>
              </p:cNvPr>
              <p:cNvSpPr/>
              <p:nvPr/>
            </p:nvSpPr>
            <p:spPr>
              <a:xfrm>
                <a:off x="6521472" y="3995139"/>
                <a:ext cx="216024" cy="1440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6" name="Stroomdiagram: Magnetische schijf 25">
              <a:extLst>
                <a:ext uri="{FF2B5EF4-FFF2-40B4-BE49-F238E27FC236}">
                  <a16:creationId xmlns:a16="http://schemas.microsoft.com/office/drawing/2014/main" id="{B27EF723-A227-46A9-A8DC-81EE88DF6408}"/>
                </a:ext>
              </a:extLst>
            </p:cNvPr>
            <p:cNvSpPr/>
            <p:nvPr/>
          </p:nvSpPr>
          <p:spPr>
            <a:xfrm>
              <a:off x="6223815" y="3957791"/>
              <a:ext cx="216024" cy="14401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ACC8042E-74CE-498B-8DAD-5EB7857FE82F}"/>
                </a:ext>
              </a:extLst>
            </p:cNvPr>
            <p:cNvGrpSpPr/>
            <p:nvPr/>
          </p:nvGrpSpPr>
          <p:grpSpPr>
            <a:xfrm>
              <a:off x="8605450" y="3914903"/>
              <a:ext cx="150623" cy="1949344"/>
              <a:chOff x="8605450" y="3652437"/>
              <a:chExt cx="150623" cy="1949344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4BD4DCA8-2E07-46F7-9EAC-2CCF56DFA293}"/>
                  </a:ext>
                </a:extLst>
              </p:cNvPr>
              <p:cNvGrpSpPr/>
              <p:nvPr/>
            </p:nvGrpSpPr>
            <p:grpSpPr>
              <a:xfrm>
                <a:off x="8605450" y="3652437"/>
                <a:ext cx="150623" cy="1233192"/>
                <a:chOff x="8605450" y="3659576"/>
                <a:chExt cx="150623" cy="1233192"/>
              </a:xfrm>
            </p:grpSpPr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FE44A3E4-490F-458D-B425-3FD08CE6707F}"/>
                    </a:ext>
                  </a:extLst>
                </p:cNvPr>
                <p:cNvGrpSpPr/>
                <p:nvPr/>
              </p:nvGrpSpPr>
              <p:grpSpPr>
                <a:xfrm>
                  <a:off x="8605450" y="3659576"/>
                  <a:ext cx="150623" cy="905290"/>
                  <a:chOff x="8605450" y="3672895"/>
                  <a:chExt cx="150623" cy="905290"/>
                </a:xfrm>
              </p:grpSpPr>
              <p:sp>
                <p:nvSpPr>
                  <p:cNvPr id="33" name="Stroomdiagram: Handmatige bewerking 32">
                    <a:extLst>
                      <a:ext uri="{FF2B5EF4-FFF2-40B4-BE49-F238E27FC236}">
                        <a16:creationId xmlns:a16="http://schemas.microsoft.com/office/drawing/2014/main" id="{5A209F20-35ED-4D6A-BC1D-8EC357E4453F}"/>
                      </a:ext>
                    </a:extLst>
                  </p:cNvPr>
                  <p:cNvSpPr/>
                  <p:nvPr/>
                </p:nvSpPr>
                <p:spPr>
                  <a:xfrm>
                    <a:off x="8605450" y="3672895"/>
                    <a:ext cx="150623" cy="178320"/>
                  </a:xfrm>
                  <a:prstGeom prst="flowChartManualOperation">
                    <a:avLst/>
                  </a:prstGeom>
                  <a:gradFill>
                    <a:gsLst>
                      <a:gs pos="76871">
                        <a:srgbClr val="B0C6E1"/>
                      </a:gs>
                      <a:gs pos="47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4" name="Stroomdiagram: Handmatige bewerking 33">
                    <a:extLst>
                      <a:ext uri="{FF2B5EF4-FFF2-40B4-BE49-F238E27FC236}">
                        <a16:creationId xmlns:a16="http://schemas.microsoft.com/office/drawing/2014/main" id="{6A59C9F2-48D3-4F91-9430-C115158F7969}"/>
                      </a:ext>
                    </a:extLst>
                  </p:cNvPr>
                  <p:cNvSpPr/>
                  <p:nvPr/>
                </p:nvSpPr>
                <p:spPr>
                  <a:xfrm>
                    <a:off x="8605450" y="4048749"/>
                    <a:ext cx="150623" cy="178320"/>
                  </a:xfrm>
                  <a:prstGeom prst="flowChartManualOperation">
                    <a:avLst/>
                  </a:prstGeom>
                  <a:gradFill>
                    <a:gsLst>
                      <a:gs pos="76871">
                        <a:srgbClr val="B0C6E1"/>
                      </a:gs>
                      <a:gs pos="47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5" name="Stroomdiagram: Handmatige bewerking 34">
                    <a:extLst>
                      <a:ext uri="{FF2B5EF4-FFF2-40B4-BE49-F238E27FC236}">
                        <a16:creationId xmlns:a16="http://schemas.microsoft.com/office/drawing/2014/main" id="{05A7DF70-711A-412A-8D8A-52A4846536D6}"/>
                      </a:ext>
                    </a:extLst>
                  </p:cNvPr>
                  <p:cNvSpPr/>
                  <p:nvPr/>
                </p:nvSpPr>
                <p:spPr>
                  <a:xfrm>
                    <a:off x="8605450" y="4399865"/>
                    <a:ext cx="150623" cy="178320"/>
                  </a:xfrm>
                  <a:prstGeom prst="flowChartManualOperation">
                    <a:avLst/>
                  </a:prstGeom>
                  <a:gradFill>
                    <a:gsLst>
                      <a:gs pos="76871">
                        <a:srgbClr val="B0C6E1"/>
                      </a:gs>
                      <a:gs pos="47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  <p:sp>
              <p:nvSpPr>
                <p:cNvPr id="36" name="Stroomdiagram: Handmatige bewerking 35">
                  <a:extLst>
                    <a:ext uri="{FF2B5EF4-FFF2-40B4-BE49-F238E27FC236}">
                      <a16:creationId xmlns:a16="http://schemas.microsoft.com/office/drawing/2014/main" id="{F80B0550-E5FE-4E2D-B2CB-72A63F367869}"/>
                    </a:ext>
                  </a:extLst>
                </p:cNvPr>
                <p:cNvSpPr/>
                <p:nvPr/>
              </p:nvSpPr>
              <p:spPr>
                <a:xfrm>
                  <a:off x="8605450" y="4714448"/>
                  <a:ext cx="150623" cy="178320"/>
                </a:xfrm>
                <a:prstGeom prst="flowChartManualOperation">
                  <a:avLst/>
                </a:prstGeom>
                <a:gradFill>
                  <a:gsLst>
                    <a:gs pos="76871">
                      <a:srgbClr val="B0C6E1"/>
                    </a:gs>
                    <a:gs pos="47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37" name="Stroomdiagram: Handmatige bewerking 36">
                <a:extLst>
                  <a:ext uri="{FF2B5EF4-FFF2-40B4-BE49-F238E27FC236}">
                    <a16:creationId xmlns:a16="http://schemas.microsoft.com/office/drawing/2014/main" id="{7EC46102-FD0C-47E7-8349-8D03F9B2E282}"/>
                  </a:ext>
                </a:extLst>
              </p:cNvPr>
              <p:cNvSpPr/>
              <p:nvPr/>
            </p:nvSpPr>
            <p:spPr>
              <a:xfrm>
                <a:off x="8605450" y="5058791"/>
                <a:ext cx="150623" cy="178320"/>
              </a:xfrm>
              <a:prstGeom prst="flowChartManualOperation">
                <a:avLst/>
              </a:prstGeom>
              <a:gradFill>
                <a:gsLst>
                  <a:gs pos="76871">
                    <a:srgbClr val="B0C6E1"/>
                  </a:gs>
                  <a:gs pos="47000">
                    <a:schemeClr val="accent1">
                      <a:lumMod val="5000"/>
                      <a:lumOff val="95000"/>
                    </a:schemeClr>
                  </a:gs>
                  <a:gs pos="5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Stroomdiagram: Handmatige bewerking 37">
                <a:extLst>
                  <a:ext uri="{FF2B5EF4-FFF2-40B4-BE49-F238E27FC236}">
                    <a16:creationId xmlns:a16="http://schemas.microsoft.com/office/drawing/2014/main" id="{11578082-582D-48C2-B7A2-88D0E7EE6D95}"/>
                  </a:ext>
                </a:extLst>
              </p:cNvPr>
              <p:cNvSpPr/>
              <p:nvPr/>
            </p:nvSpPr>
            <p:spPr>
              <a:xfrm>
                <a:off x="8605450" y="5423461"/>
                <a:ext cx="150623" cy="178320"/>
              </a:xfrm>
              <a:prstGeom prst="flowChartManualOperation">
                <a:avLst/>
              </a:prstGeom>
              <a:gradFill>
                <a:gsLst>
                  <a:gs pos="76871">
                    <a:srgbClr val="B0C6E1"/>
                  </a:gs>
                  <a:gs pos="47000">
                    <a:schemeClr val="accent1">
                      <a:lumMod val="5000"/>
                      <a:lumOff val="95000"/>
                    </a:schemeClr>
                  </a:gs>
                  <a:gs pos="5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205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3F00C-6244-4360-BC9D-E7DB2B8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PK reference values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5F50C-A9BC-4CC2-B603-0F122EF8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11117803" cy="1756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baseline="-25000" dirty="0">
                <a:solidFill>
                  <a:srgbClr val="FF0000"/>
                </a:solidFill>
              </a:rPr>
              <a:t>trough:</a:t>
            </a:r>
            <a:r>
              <a:rPr lang="en-GB" dirty="0"/>
              <a:t> 	</a:t>
            </a:r>
            <a:r>
              <a:rPr lang="en-US" dirty="0" smtClean="0"/>
              <a:t>Comparable </a:t>
            </a:r>
            <a:r>
              <a:rPr lang="en-US" dirty="0"/>
              <a:t>to adult data on 50mg FCT QD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		</a:t>
            </a:r>
            <a:r>
              <a:rPr lang="en-GB" dirty="0" smtClean="0"/>
              <a:t>Individual </a:t>
            </a:r>
            <a:r>
              <a:rPr lang="en-GB" dirty="0"/>
              <a:t>levels above EC</a:t>
            </a:r>
            <a:r>
              <a:rPr lang="en-GB" baseline="-25000" dirty="0"/>
              <a:t>90</a:t>
            </a:r>
            <a:r>
              <a:rPr lang="en-GB" dirty="0"/>
              <a:t> (0.32 mg/L) and/or IC</a:t>
            </a:r>
            <a:r>
              <a:rPr lang="en-GB" baseline="-25000" dirty="0"/>
              <a:t>90</a:t>
            </a:r>
            <a:r>
              <a:rPr lang="en-GB" dirty="0"/>
              <a:t> (0.06 mg/L)</a:t>
            </a:r>
          </a:p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FF0000"/>
                </a:solidFill>
              </a:rPr>
              <a:t>C</a:t>
            </a:r>
            <a:r>
              <a:rPr lang="en-GB" baseline="-25000" dirty="0" err="1">
                <a:solidFill>
                  <a:srgbClr val="FF0000"/>
                </a:solidFill>
              </a:rPr>
              <a:t>max</a:t>
            </a:r>
            <a:r>
              <a:rPr lang="en-GB" dirty="0"/>
              <a:t> 		Compared to adult data on 50mg BID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AUC</a:t>
            </a:r>
            <a:r>
              <a:rPr lang="en-GB" dirty="0"/>
              <a:t> 		Compared to adult data on QD and BID</a:t>
            </a:r>
            <a:endParaRPr lang="nl-NL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F92C1E3-A4E6-44DE-9E8E-A9F9C1463FCE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F9F41F5-1D33-410F-B24E-EFE16478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4">
              <a:extLst>
                <a:ext uri="{FF2B5EF4-FFF2-40B4-BE49-F238E27FC236}">
                  <a16:creationId xmlns:a16="http://schemas.microsoft.com/office/drawing/2014/main" id="{48BE6DC5-7A4F-4E79-8FAA-1A5EF1AADF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12" name="Picture 10">
            <a:extLst>
              <a:ext uri="{FF2B5EF4-FFF2-40B4-BE49-F238E27FC236}">
                <a16:creationId xmlns:a16="http://schemas.microsoft.com/office/drawing/2014/main" id="{7A777374-C07D-41B5-BF21-5264B993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813218E-0A97-44E2-BA99-9DC4BA03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22264"/>
              </p:ext>
            </p:extLst>
          </p:nvPr>
        </p:nvGraphicFramePr>
        <p:xfrm>
          <a:off x="1736954" y="3356722"/>
          <a:ext cx="8700335" cy="271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38">
                  <a:extLst>
                    <a:ext uri="{9D8B030D-6E8A-4147-A177-3AD203B41FA5}">
                      <a16:colId xmlns:a16="http://schemas.microsoft.com/office/drawing/2014/main" val="2200809716"/>
                    </a:ext>
                  </a:extLst>
                </a:gridCol>
                <a:gridCol w="822243">
                  <a:extLst>
                    <a:ext uri="{9D8B030D-6E8A-4147-A177-3AD203B41FA5}">
                      <a16:colId xmlns:a16="http://schemas.microsoft.com/office/drawing/2014/main" val="3359962057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433531552"/>
                    </a:ext>
                  </a:extLst>
                </a:gridCol>
                <a:gridCol w="3661332">
                  <a:extLst>
                    <a:ext uri="{9D8B030D-6E8A-4147-A177-3AD203B41FA5}">
                      <a16:colId xmlns:a16="http://schemas.microsoft.com/office/drawing/2014/main" val="3875806873"/>
                    </a:ext>
                  </a:extLst>
                </a:gridCol>
              </a:tblGrid>
              <a:tr h="411921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Adult reference values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27539"/>
                  </a:ext>
                </a:extLst>
              </a:tr>
              <a:tr h="392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Min et al. AIDS 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VIKING-3*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62967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Weight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 band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453568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Dose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b="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endParaRPr lang="nl-NL" sz="18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endParaRPr lang="nl-NL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06896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24282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37345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05394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3.34 (16)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5.41 (40)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728843"/>
                  </a:ext>
                </a:extLst>
              </a:tr>
            </a:tbl>
          </a:graphicData>
        </a:graphic>
      </p:graphicFrame>
      <p:sp>
        <p:nvSpPr>
          <p:cNvPr id="16" name="TextBox 9">
            <a:extLst>
              <a:ext uri="{FF2B5EF4-FFF2-40B4-BE49-F238E27FC236}">
                <a16:creationId xmlns:a16="http://schemas.microsoft.com/office/drawing/2014/main" id="{78B4B291-4A51-4CA8-B42B-C4B5011F5777}"/>
              </a:ext>
            </a:extLst>
          </p:cNvPr>
          <p:cNvSpPr txBox="1"/>
          <p:nvPr/>
        </p:nvSpPr>
        <p:spPr>
          <a:xfrm>
            <a:off x="121661" y="6249554"/>
            <a:ext cx="320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id: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3F00C-6244-4360-BC9D-E7DB2B8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PK reference values</a:t>
            </a:r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F92C1E3-A4E6-44DE-9E8E-A9F9C1463FCE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F9F41F5-1D33-410F-B24E-EFE16478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4">
              <a:extLst>
                <a:ext uri="{FF2B5EF4-FFF2-40B4-BE49-F238E27FC236}">
                  <a16:creationId xmlns:a16="http://schemas.microsoft.com/office/drawing/2014/main" id="{48BE6DC5-7A4F-4E79-8FAA-1A5EF1AADF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12" name="Picture 10">
            <a:extLst>
              <a:ext uri="{FF2B5EF4-FFF2-40B4-BE49-F238E27FC236}">
                <a16:creationId xmlns:a16="http://schemas.microsoft.com/office/drawing/2014/main" id="{7A777374-C07D-41B5-BF21-5264B993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813218E-0A97-44E2-BA99-9DC4BA03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07895"/>
              </p:ext>
            </p:extLst>
          </p:nvPr>
        </p:nvGraphicFramePr>
        <p:xfrm>
          <a:off x="1736954" y="3356722"/>
          <a:ext cx="8700335" cy="271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38">
                  <a:extLst>
                    <a:ext uri="{9D8B030D-6E8A-4147-A177-3AD203B41FA5}">
                      <a16:colId xmlns:a16="http://schemas.microsoft.com/office/drawing/2014/main" val="2200809716"/>
                    </a:ext>
                  </a:extLst>
                </a:gridCol>
                <a:gridCol w="822243">
                  <a:extLst>
                    <a:ext uri="{9D8B030D-6E8A-4147-A177-3AD203B41FA5}">
                      <a16:colId xmlns:a16="http://schemas.microsoft.com/office/drawing/2014/main" val="3359962057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433531552"/>
                    </a:ext>
                  </a:extLst>
                </a:gridCol>
                <a:gridCol w="3661332">
                  <a:extLst>
                    <a:ext uri="{9D8B030D-6E8A-4147-A177-3AD203B41FA5}">
                      <a16:colId xmlns:a16="http://schemas.microsoft.com/office/drawing/2014/main" val="3875806873"/>
                    </a:ext>
                  </a:extLst>
                </a:gridCol>
              </a:tblGrid>
              <a:tr h="411921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Adult reference values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27539"/>
                  </a:ext>
                </a:extLst>
              </a:tr>
              <a:tr h="392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Min et al. AIDS 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VIKING-3*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62967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Weight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 band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453568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Dose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b="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endParaRPr lang="nl-NL" sz="18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endParaRPr lang="nl-NL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06896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24282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37345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05394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3.34 (16)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5.41 (40)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728843"/>
                  </a:ext>
                </a:extLst>
              </a:tr>
            </a:tbl>
          </a:graphicData>
        </a:graphic>
      </p:graphicFrame>
      <p:sp>
        <p:nvSpPr>
          <p:cNvPr id="16" name="TextBox 9">
            <a:extLst>
              <a:ext uri="{FF2B5EF4-FFF2-40B4-BE49-F238E27FC236}">
                <a16:creationId xmlns:a16="http://schemas.microsoft.com/office/drawing/2014/main" id="{78B4B291-4A51-4CA8-B42B-C4B5011F5777}"/>
              </a:ext>
            </a:extLst>
          </p:cNvPr>
          <p:cNvSpPr txBox="1"/>
          <p:nvPr/>
        </p:nvSpPr>
        <p:spPr>
          <a:xfrm>
            <a:off x="121661" y="6249554"/>
            <a:ext cx="320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id: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C75F1CD-77ED-4F0A-9790-527710CF8950}"/>
              </a:ext>
            </a:extLst>
          </p:cNvPr>
          <p:cNvSpPr/>
          <p:nvPr/>
        </p:nvSpPr>
        <p:spPr>
          <a:xfrm>
            <a:off x="4851400" y="5115699"/>
            <a:ext cx="1159933" cy="3132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6FC0F9D-5FF3-4A7C-8928-4FDB9C3E201E}"/>
              </a:ext>
            </a:extLst>
          </p:cNvPr>
          <p:cNvSpPr txBox="1">
            <a:spLocks/>
          </p:cNvSpPr>
          <p:nvPr/>
        </p:nvSpPr>
        <p:spPr>
          <a:xfrm>
            <a:off x="609599" y="1600202"/>
            <a:ext cx="11117803" cy="175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baseline="-25000" dirty="0">
                <a:solidFill>
                  <a:srgbClr val="FF0000"/>
                </a:solidFill>
              </a:rPr>
              <a:t>trough:</a:t>
            </a:r>
            <a:r>
              <a:rPr lang="en-GB" dirty="0"/>
              <a:t> 	</a:t>
            </a:r>
            <a:r>
              <a:rPr lang="en-US" dirty="0" smtClean="0"/>
              <a:t>Comparable </a:t>
            </a:r>
            <a:r>
              <a:rPr lang="en-US" dirty="0"/>
              <a:t>to adult data on 50mg FCT QD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GB" dirty="0"/>
              <a:t>			</a:t>
            </a:r>
            <a:r>
              <a:rPr lang="en-GB" dirty="0" smtClean="0"/>
              <a:t>Individual </a:t>
            </a:r>
            <a:r>
              <a:rPr lang="en-GB" dirty="0"/>
              <a:t>levels above EC</a:t>
            </a:r>
            <a:r>
              <a:rPr lang="en-GB" baseline="-25000" dirty="0"/>
              <a:t>90</a:t>
            </a:r>
            <a:r>
              <a:rPr lang="en-GB" dirty="0"/>
              <a:t> (0.32 mg/L) and/or IC</a:t>
            </a:r>
            <a:r>
              <a:rPr lang="en-GB" baseline="-25000" dirty="0"/>
              <a:t>90</a:t>
            </a:r>
            <a:r>
              <a:rPr lang="en-GB" dirty="0"/>
              <a:t> (0.06 mg/L)</a:t>
            </a:r>
          </a:p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FF0000"/>
                </a:solidFill>
              </a:rPr>
              <a:t>C</a:t>
            </a:r>
            <a:r>
              <a:rPr lang="en-GB" baseline="-25000" dirty="0" err="1">
                <a:solidFill>
                  <a:srgbClr val="FF0000"/>
                </a:solidFill>
              </a:rPr>
              <a:t>max</a:t>
            </a:r>
            <a:r>
              <a:rPr lang="en-GB" dirty="0"/>
              <a:t> 		Compared to adult data on 50mg BID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</a:rPr>
              <a:t>AUC</a:t>
            </a:r>
            <a:r>
              <a:rPr lang="en-GB" dirty="0"/>
              <a:t> 		Compared to adult data on QD and BID</a:t>
            </a:r>
            <a:endParaRPr lang="nl-NL" dirty="0"/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7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3F00C-6244-4360-BC9D-E7DB2B8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PK reference values</a:t>
            </a:r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F92C1E3-A4E6-44DE-9E8E-A9F9C1463FCE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F9F41F5-1D33-410F-B24E-EFE16478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4">
              <a:extLst>
                <a:ext uri="{FF2B5EF4-FFF2-40B4-BE49-F238E27FC236}">
                  <a16:creationId xmlns:a16="http://schemas.microsoft.com/office/drawing/2014/main" id="{48BE6DC5-7A4F-4E79-8FAA-1A5EF1AADF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12" name="Picture 10">
            <a:extLst>
              <a:ext uri="{FF2B5EF4-FFF2-40B4-BE49-F238E27FC236}">
                <a16:creationId xmlns:a16="http://schemas.microsoft.com/office/drawing/2014/main" id="{7A777374-C07D-41B5-BF21-5264B993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813218E-0A97-44E2-BA99-9DC4BA03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47486"/>
              </p:ext>
            </p:extLst>
          </p:nvPr>
        </p:nvGraphicFramePr>
        <p:xfrm>
          <a:off x="1736954" y="3356722"/>
          <a:ext cx="8700335" cy="271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38">
                  <a:extLst>
                    <a:ext uri="{9D8B030D-6E8A-4147-A177-3AD203B41FA5}">
                      <a16:colId xmlns:a16="http://schemas.microsoft.com/office/drawing/2014/main" val="2200809716"/>
                    </a:ext>
                  </a:extLst>
                </a:gridCol>
                <a:gridCol w="822243">
                  <a:extLst>
                    <a:ext uri="{9D8B030D-6E8A-4147-A177-3AD203B41FA5}">
                      <a16:colId xmlns:a16="http://schemas.microsoft.com/office/drawing/2014/main" val="3359962057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433531552"/>
                    </a:ext>
                  </a:extLst>
                </a:gridCol>
                <a:gridCol w="3661332">
                  <a:extLst>
                    <a:ext uri="{9D8B030D-6E8A-4147-A177-3AD203B41FA5}">
                      <a16:colId xmlns:a16="http://schemas.microsoft.com/office/drawing/2014/main" val="3875806873"/>
                    </a:ext>
                  </a:extLst>
                </a:gridCol>
              </a:tblGrid>
              <a:tr h="411921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Adult reference values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27539"/>
                  </a:ext>
                </a:extLst>
              </a:tr>
              <a:tr h="392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Min et al. AIDS 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VIKING-3*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62967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Weight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 band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453568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Dose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b="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endParaRPr lang="nl-NL" sz="18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endParaRPr lang="nl-NL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06896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24282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37345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05394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3.34 (16)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5.41 (40)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728843"/>
                  </a:ext>
                </a:extLst>
              </a:tr>
            </a:tbl>
          </a:graphicData>
        </a:graphic>
      </p:graphicFrame>
      <p:sp>
        <p:nvSpPr>
          <p:cNvPr id="16" name="TextBox 9">
            <a:extLst>
              <a:ext uri="{FF2B5EF4-FFF2-40B4-BE49-F238E27FC236}">
                <a16:creationId xmlns:a16="http://schemas.microsoft.com/office/drawing/2014/main" id="{78B4B291-4A51-4CA8-B42B-C4B5011F5777}"/>
              </a:ext>
            </a:extLst>
          </p:cNvPr>
          <p:cNvSpPr txBox="1"/>
          <p:nvPr/>
        </p:nvSpPr>
        <p:spPr>
          <a:xfrm>
            <a:off x="121661" y="6249554"/>
            <a:ext cx="320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id: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E3D763C-E04B-40A8-AE84-C04533AFABE9}"/>
              </a:ext>
            </a:extLst>
          </p:cNvPr>
          <p:cNvSpPr/>
          <p:nvPr/>
        </p:nvSpPr>
        <p:spPr>
          <a:xfrm>
            <a:off x="8017934" y="5766243"/>
            <a:ext cx="1159933" cy="3132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3FC806BA-9CE7-4171-A2EF-2B0D1BF8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11117803" cy="1756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trough:</a:t>
            </a:r>
            <a:r>
              <a:rPr lang="en-US" dirty="0"/>
              <a:t> 	</a:t>
            </a:r>
            <a:r>
              <a:rPr lang="en-US" dirty="0" smtClean="0"/>
              <a:t>Comparable </a:t>
            </a:r>
            <a:r>
              <a:rPr lang="en-US" dirty="0"/>
              <a:t>to adult data on 50mg FCT QD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	</a:t>
            </a:r>
            <a:r>
              <a:rPr lang="en-US" dirty="0" smtClean="0"/>
              <a:t>Individual </a:t>
            </a:r>
            <a:r>
              <a:rPr lang="en-US" dirty="0"/>
              <a:t>levels above EC</a:t>
            </a:r>
            <a:r>
              <a:rPr lang="en-US" baseline="-25000" dirty="0"/>
              <a:t>90</a:t>
            </a:r>
            <a:r>
              <a:rPr lang="en-US" dirty="0"/>
              <a:t> (0.32 mg/L) and/or IC</a:t>
            </a:r>
            <a:r>
              <a:rPr lang="en-US" baseline="-25000" dirty="0"/>
              <a:t>90</a:t>
            </a:r>
            <a:r>
              <a:rPr lang="en-US" dirty="0"/>
              <a:t> (0.06 mg/L)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max</a:t>
            </a:r>
            <a:r>
              <a:rPr lang="en-US" dirty="0"/>
              <a:t> 		Compared to adult data on 50mg BID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AUC</a:t>
            </a:r>
            <a:r>
              <a:rPr lang="en-US" dirty="0"/>
              <a:t> 		Compared to adult data on QD and BID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3F00C-6244-4360-BC9D-E7DB2B8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PK reference values</a:t>
            </a:r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F92C1E3-A4E6-44DE-9E8E-A9F9C1463FCE}"/>
              </a:ext>
            </a:extLst>
          </p:cNvPr>
          <p:cNvGrpSpPr>
            <a:grpSpLocks/>
          </p:cNvGrpSpPr>
          <p:nvPr/>
        </p:nvGrpSpPr>
        <p:grpSpPr bwMode="auto">
          <a:xfrm>
            <a:off x="10854314" y="85560"/>
            <a:ext cx="1216025" cy="1496632"/>
            <a:chOff x="10602" y="10871"/>
            <a:chExt cx="99" cy="12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F9F41F5-1D33-410F-B24E-EFE16478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0871"/>
              <a:ext cx="9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4">
              <a:extLst>
                <a:ext uri="{FF2B5EF4-FFF2-40B4-BE49-F238E27FC236}">
                  <a16:creationId xmlns:a16="http://schemas.microsoft.com/office/drawing/2014/main" id="{48BE6DC5-7A4F-4E79-8FAA-1A5EF1AADF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08" y="10932"/>
              <a:ext cx="87" cy="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numCol="1" fromWordArt="1">
              <a:prstTxWarp prst="textArchDown">
                <a:avLst>
                  <a:gd name="adj" fmla="val 21400872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3600" kern="10" spc="-180">
                  <a:solidFill>
                    <a:srgbClr val="17385F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ODYSSEY</a:t>
              </a:r>
            </a:p>
          </p:txBody>
        </p:sp>
      </p:grpSp>
      <p:pic>
        <p:nvPicPr>
          <p:cNvPr id="12" name="Picture 10">
            <a:extLst>
              <a:ext uri="{FF2B5EF4-FFF2-40B4-BE49-F238E27FC236}">
                <a16:creationId xmlns:a16="http://schemas.microsoft.com/office/drawing/2014/main" id="{7A777374-C07D-41B5-BF21-5264B993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389" r="61453"/>
          <a:stretch>
            <a:fillRect/>
          </a:stretch>
        </p:blipFill>
        <p:spPr bwMode="auto">
          <a:xfrm>
            <a:off x="121661" y="126875"/>
            <a:ext cx="1223116" cy="14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813218E-0A97-44E2-BA99-9DC4BA0309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6954" y="3356722"/>
          <a:ext cx="8700335" cy="271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38">
                  <a:extLst>
                    <a:ext uri="{9D8B030D-6E8A-4147-A177-3AD203B41FA5}">
                      <a16:colId xmlns:a16="http://schemas.microsoft.com/office/drawing/2014/main" val="2200809716"/>
                    </a:ext>
                  </a:extLst>
                </a:gridCol>
                <a:gridCol w="822243">
                  <a:extLst>
                    <a:ext uri="{9D8B030D-6E8A-4147-A177-3AD203B41FA5}">
                      <a16:colId xmlns:a16="http://schemas.microsoft.com/office/drawing/2014/main" val="3359962057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433531552"/>
                    </a:ext>
                  </a:extLst>
                </a:gridCol>
                <a:gridCol w="3661332">
                  <a:extLst>
                    <a:ext uri="{9D8B030D-6E8A-4147-A177-3AD203B41FA5}">
                      <a16:colId xmlns:a16="http://schemas.microsoft.com/office/drawing/2014/main" val="3875806873"/>
                    </a:ext>
                  </a:extLst>
                </a:gridCol>
              </a:tblGrid>
              <a:tr h="411921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Adult reference values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27539"/>
                  </a:ext>
                </a:extLst>
              </a:tr>
              <a:tr h="3923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Min et al. AIDS 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VIKING-3*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62967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Weight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 band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≥ 40kg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453568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Dose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Mg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b="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QD</a:t>
                      </a:r>
                      <a:endParaRPr lang="nl-NL" sz="18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50 FCT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Helvetica"/>
                        </a:rPr>
                        <a:t>BID</a:t>
                      </a:r>
                      <a:endParaRPr lang="nl-NL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06896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cs typeface="Helvetica"/>
                        </a:rPr>
                        <a:t>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mbria"/>
                        <a:cs typeface="Helvetic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24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24282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trough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0.83 (26)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2.72 (70)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37345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AUC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0-24h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mg*h/L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Helvetica"/>
                      </a:endParaRP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43.4 (20)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93.4 (50)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05394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C</a:t>
                      </a:r>
                      <a:r>
                        <a:rPr lang="nl-NL" sz="1800" baseline="-250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max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 (CV%)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mg/L</a:t>
                      </a:r>
                    </a:p>
                  </a:txBody>
                  <a:tcPr marL="1762" marR="1762" marT="1762" marB="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3.34 (16)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Helvetica"/>
                        </a:rPr>
                        <a:t>5.41 (40)</a:t>
                      </a:r>
                      <a:endParaRPr lang="nl-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728843"/>
                  </a:ext>
                </a:extLst>
              </a:tr>
            </a:tbl>
          </a:graphicData>
        </a:graphic>
      </p:graphicFrame>
      <p:sp>
        <p:nvSpPr>
          <p:cNvPr id="16" name="TextBox 9">
            <a:extLst>
              <a:ext uri="{FF2B5EF4-FFF2-40B4-BE49-F238E27FC236}">
                <a16:creationId xmlns:a16="http://schemas.microsoft.com/office/drawing/2014/main" id="{78B4B291-4A51-4CA8-B42B-C4B5011F5777}"/>
              </a:ext>
            </a:extLst>
          </p:cNvPr>
          <p:cNvSpPr txBox="1"/>
          <p:nvPr/>
        </p:nvSpPr>
        <p:spPr>
          <a:xfrm>
            <a:off x="121661" y="6249554"/>
            <a:ext cx="320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ViiV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data available on Clinicaltrials.gov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	id: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NCT00950859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E3D763C-E04B-40A8-AE84-C04533AFABE9}"/>
              </a:ext>
            </a:extLst>
          </p:cNvPr>
          <p:cNvSpPr/>
          <p:nvPr/>
        </p:nvSpPr>
        <p:spPr>
          <a:xfrm>
            <a:off x="561813" y="1588133"/>
            <a:ext cx="10000170" cy="8370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3FC806BA-9CE7-4171-A2EF-2B0D1BF8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11117803" cy="1756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trough:</a:t>
            </a:r>
            <a:r>
              <a:rPr lang="en-US" dirty="0"/>
              <a:t> 	</a:t>
            </a:r>
            <a:r>
              <a:rPr lang="en-US" dirty="0" smtClean="0"/>
              <a:t>Comparable </a:t>
            </a:r>
            <a:r>
              <a:rPr lang="en-US" dirty="0"/>
              <a:t>to adult data on 50mg FCT QD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	</a:t>
            </a:r>
            <a:r>
              <a:rPr lang="en-US" dirty="0" smtClean="0"/>
              <a:t>Individual </a:t>
            </a:r>
            <a:r>
              <a:rPr lang="en-US" dirty="0"/>
              <a:t>levels above EC</a:t>
            </a:r>
            <a:r>
              <a:rPr lang="en-US" baseline="-25000" dirty="0"/>
              <a:t>90</a:t>
            </a:r>
            <a:r>
              <a:rPr lang="en-US" dirty="0"/>
              <a:t> (0.32 mg/L) and/or IC</a:t>
            </a:r>
            <a:r>
              <a:rPr lang="en-US" baseline="-25000" dirty="0"/>
              <a:t>90</a:t>
            </a:r>
            <a:r>
              <a:rPr lang="en-US" dirty="0"/>
              <a:t> (0.06 mg/L)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max</a:t>
            </a:r>
            <a:r>
              <a:rPr lang="en-US" dirty="0"/>
              <a:t> 		Compared to adult data on 50mg BID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AUC</a:t>
            </a:r>
            <a:r>
              <a:rPr lang="en-US" dirty="0"/>
              <a:t> 		Compared to adult data on QD and BID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38567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18264</TotalTime>
  <Words>2631</Words>
  <Application>Microsoft Office PowerPoint</Application>
  <PresentationFormat>Widescreen</PresentationFormat>
  <Paragraphs>667</Paragraphs>
  <Slides>34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Franklin Gothic Book</vt:lpstr>
      <vt:lpstr>Helvetica</vt:lpstr>
      <vt:lpstr>Raleway</vt:lpstr>
      <vt:lpstr>Times New Roman</vt:lpstr>
      <vt:lpstr>AIDS 2016_Template</vt:lpstr>
      <vt:lpstr>Prism 5</vt:lpstr>
      <vt:lpstr>PowerPoint Presentation</vt:lpstr>
      <vt:lpstr>Pharmacokinetics of dolutegravir 5mg dispersible tablets in children weighing 6 to &lt;20kg dosed using WHO weight bands</vt:lpstr>
      <vt:lpstr>Disclosures</vt:lpstr>
      <vt:lpstr>Background</vt:lpstr>
      <vt:lpstr>Dosing table</vt:lpstr>
      <vt:lpstr>PK reference values</vt:lpstr>
      <vt:lpstr>PK reference values</vt:lpstr>
      <vt:lpstr>PK reference values</vt:lpstr>
      <vt:lpstr>PK reference values</vt:lpstr>
      <vt:lpstr>Methods</vt:lpstr>
      <vt:lpstr>Results</vt:lpstr>
      <vt:lpstr>Results</vt:lpstr>
      <vt:lpstr>Results</vt:lpstr>
      <vt:lpstr>Results</vt:lpstr>
      <vt:lpstr>Ctrough</vt:lpstr>
      <vt:lpstr>Ctrough</vt:lpstr>
      <vt:lpstr>Ctrough</vt:lpstr>
      <vt:lpstr>Results</vt:lpstr>
      <vt:lpstr>Results</vt:lpstr>
      <vt:lpstr>Cmax </vt:lpstr>
      <vt:lpstr>Results</vt:lpstr>
      <vt:lpstr>AUC between adult QD and BID values</vt:lpstr>
      <vt:lpstr>ODYSSEY and IMPAACT P1093</vt:lpstr>
      <vt:lpstr>Discussion and conclusion</vt:lpstr>
      <vt:lpstr>ODYSSEY PK overview</vt:lpstr>
      <vt:lpstr>Acknowledgements</vt:lpstr>
      <vt:lpstr>PowerPoint Presentation</vt:lpstr>
      <vt:lpstr>Backup slides</vt:lpstr>
      <vt:lpstr>Short term safety</vt:lpstr>
      <vt:lpstr>Methods</vt:lpstr>
      <vt:lpstr>Mg/kg~AUC</vt:lpstr>
      <vt:lpstr>Mg/kg~Ctrough</vt:lpstr>
      <vt:lpstr>FCT vs DT</vt:lpstr>
      <vt:lpstr>Cmax odyssey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226</cp:revision>
  <cp:lastPrinted>2017-01-16T15:31:13Z</cp:lastPrinted>
  <dcterms:created xsi:type="dcterms:W3CDTF">2017-01-13T09:09:35Z</dcterms:created>
  <dcterms:modified xsi:type="dcterms:W3CDTF">2019-07-24T13:00:42Z</dcterms:modified>
</cp:coreProperties>
</file>